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 Slab Regular" panose="02010600030101010101" charset="0"/>
      <p:regular r:id="rId13"/>
      <p:bold r:id="rId14"/>
    </p:embeddedFont>
    <p:embeddedFont>
      <p:font typeface="Scope One" panose="02010600030101010101" charset="0"/>
      <p:regular r:id="rId15"/>
    </p:embeddedFont>
    <p:embeddedFont>
      <p:font typeface="Unica One" panose="02010600030101010101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96" y="1422"/>
      </p:cViewPr>
      <p:guideLst/>
    </p:cSldViewPr>
  </p:slideViewPr>
  <p:notesTextViewPr>
    <p:cViewPr>
      <p:scale>
        <a:sx n="1" d="1"/>
        <a:sy n="1" d="1"/>
      </p:scale>
      <p:origin x="0" y="-27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4dc676206e_0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4dc676206e_0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Goh Yu Xin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yuxin.goh.2017@smu.edu.sg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Sim Cher Boon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cherboonsim.2017@sis.smu.edu.sg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782ebc68eb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782ebc68eb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782ebc68e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782ebc68e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782ebc68e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782ebc68e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782ebc68eb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782ebc68eb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782ebc68eb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782ebc68eb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application utilizes razer login, unlike traditional digital banking which requires a username and password.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First time users have to verify their identity by filling up a form with their personal details and attaching a matching NRIC front and back photo. Verification is effortless and provides a smooth experience Only verified users are able to start their banking experience.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782ebc68eb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782ebc68eb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Upon login, a user will be presented with an overview of their different accounts, showing their account type, balances and status.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Clicking on the “Accounts” icon on the menu redirects the user to the account opening page whereby a user is allowed to create either a savings or deposit account.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Opening a fixed deposit account would have its initial funds taken from a bank account selected.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For demo purpose, a newly created savings account would by default have an initial balance of $500. This is to allow the demo of fund transfer.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782ebc68eb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782ebc68eb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Transferring of funds between a client’s accounts or external accounts are within the same page and can be done in just a few button clicks. A successful transfer will be alerted along with the amount and transaction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P.S. An account without money is unable to transfer funds, hence for demo purpose a savings account created online has an initial value of $500.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782ebc68eb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782ebc68eb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 took on a service oriented architecture, using a decoupled frontend and backend.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frontend is served in VueJS, and is built on top of NuxtJS, using frameworks from Vuetify.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backend is coded in Golang and containerized using Docker.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database is provided by AWS RDS using PostgreSQL.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solution is hosted on Amazon Web Services (AWS).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782ebc68e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782ebc68e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475" y="-9977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550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7">
          <p15:clr>
            <a:srgbClr val="F9AD4C"/>
          </p15:clr>
        </p15:guide>
        <p15:guide id="2" pos="2874">
          <p15:clr>
            <a:srgbClr val="F9AD4C"/>
          </p15:clr>
        </p15:guide>
        <p15:guide id="3" orient="horz" pos="1957">
          <p15:clr>
            <a:srgbClr val="F9AD4C"/>
          </p15:clr>
        </p15:guide>
        <p15:guide id="4" orient="horz" pos="2219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1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2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103" name="Google Shape;103;p12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2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2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2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2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2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2354900" y="3936975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1667775" y="4149175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1654450" y="4153850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2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1" name="Google Shape;761;p12"/>
          <p:cNvSpPr/>
          <p:nvPr/>
        </p:nvSpPr>
        <p:spPr>
          <a:xfrm>
            <a:off x="1563325" y="212400"/>
            <a:ext cx="5998800" cy="4718700"/>
          </a:xfrm>
          <a:prstGeom prst="roundRect">
            <a:avLst>
              <a:gd name="adj" fmla="val 0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2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CAPTION_ONLY_2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"/>
          <p:cNvSpPr/>
          <p:nvPr/>
        </p:nvSpPr>
        <p:spPr>
          <a:xfrm>
            <a:off x="1563325" y="1351900"/>
            <a:ext cx="5998800" cy="2439600"/>
          </a:xfrm>
          <a:prstGeom prst="roundRect">
            <a:avLst>
              <a:gd name="adj" fmla="val 0"/>
            </a:avLst>
          </a:prstGeom>
          <a:solidFill>
            <a:srgbClr val="FFFFFF">
              <a:alpha val="607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6" name="Google Shape;766;p13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APTION_ONLY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14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769" name="Google Shape;769;p14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2185501" y="4195894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1791763" y="3888873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778438" y="3893548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7" name="Google Shape;1427;p14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8" name="Google Shape;1428;p14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9" name="Google Shape;1429;p14"/>
          <p:cNvSpPr/>
          <p:nvPr/>
        </p:nvSpPr>
        <p:spPr>
          <a:xfrm>
            <a:off x="559825" y="545850"/>
            <a:ext cx="8005200" cy="4123800"/>
          </a:xfrm>
          <a:prstGeom prst="roundRect">
            <a:avLst>
              <a:gd name="adj" fmla="val 0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4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1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5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1433" name="Google Shape;1433;p15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15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5" name="Google Shape;143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700" y="-52966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BIG_NUMBER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oogle Shape;1437;p16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1438" name="Google Shape;1438;p16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2354900" y="3936975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1667775" y="4149175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1654450" y="4153850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6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6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5" name="Google Shape;2095;p16"/>
          <p:cNvSpPr/>
          <p:nvPr/>
        </p:nvSpPr>
        <p:spPr>
          <a:xfrm>
            <a:off x="159625" y="212400"/>
            <a:ext cx="8806200" cy="4718700"/>
          </a:xfrm>
          <a:prstGeom prst="roundRect">
            <a:avLst>
              <a:gd name="adj" fmla="val 0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97" name="Google Shape;2097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0"/>
              <a:buNone/>
              <a:defRPr sz="120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0"/>
              <a:buNone/>
              <a:defRPr sz="120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0"/>
              <a:buNone/>
              <a:defRPr sz="120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0"/>
              <a:buNone/>
              <a:defRPr sz="120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0"/>
              <a:buNone/>
              <a:defRPr sz="120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0"/>
              <a:buNone/>
              <a:defRPr sz="120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0"/>
              <a:buNone/>
              <a:defRPr sz="120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0"/>
              <a:buNone/>
              <a:defRPr sz="12000">
                <a:solidFill>
                  <a:srgbClr val="3DDA2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8" name="Google Shape;2098;p16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99" name="Google Shape;2099;p16"/>
          <p:cNvSpPr txBox="1">
            <a:spLocks noGrp="1"/>
          </p:cNvSpPr>
          <p:nvPr>
            <p:ph type="subTitle" idx="1"/>
          </p:nvPr>
        </p:nvSpPr>
        <p:spPr>
          <a:xfrm flipH="1">
            <a:off x="2281700" y="3113531"/>
            <a:ext cx="4580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" type="blank">
  <p:cSld name="BLANK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3637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03" name="Google Shape;2103;p17"/>
          <p:cNvSpPr txBox="1">
            <a:spLocks noGrp="1"/>
          </p:cNvSpPr>
          <p:nvPr>
            <p:ph type="title"/>
          </p:nvPr>
        </p:nvSpPr>
        <p:spPr>
          <a:xfrm flipH="1">
            <a:off x="4028300" y="2796925"/>
            <a:ext cx="4729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2104" name="Google Shape;2104;p17"/>
          <p:cNvSpPr txBox="1">
            <a:spLocks noGrp="1"/>
          </p:cNvSpPr>
          <p:nvPr>
            <p:ph type="subTitle" idx="1"/>
          </p:nvPr>
        </p:nvSpPr>
        <p:spPr>
          <a:xfrm flipH="1">
            <a:off x="6770900" y="3395425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8"/>
          <p:cNvSpPr/>
          <p:nvPr/>
        </p:nvSpPr>
        <p:spPr>
          <a:xfrm flipH="1">
            <a:off x="7491413" y="5052215"/>
            <a:ext cx="894104" cy="108024"/>
          </a:xfrm>
          <a:custGeom>
            <a:avLst/>
            <a:gdLst/>
            <a:ahLst/>
            <a:cxnLst/>
            <a:rect l="l" t="t" r="r" b="b"/>
            <a:pathLst>
              <a:path w="15526" h="2467" extrusionOk="0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7" name="Google Shape;21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-30966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8"/>
          <p:cNvSpPr/>
          <p:nvPr/>
        </p:nvSpPr>
        <p:spPr>
          <a:xfrm rot="10800000" flipH="1">
            <a:off x="732110" y="-30966"/>
            <a:ext cx="894104" cy="108024"/>
          </a:xfrm>
          <a:custGeom>
            <a:avLst/>
            <a:gdLst/>
            <a:ahLst/>
            <a:cxnLst/>
            <a:rect l="l" t="t" r="r" b="b"/>
            <a:pathLst>
              <a:path w="15526" h="2467" extrusionOk="0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8"/>
          <p:cNvSpPr txBox="1">
            <a:spLocks noGrp="1"/>
          </p:cNvSpPr>
          <p:nvPr>
            <p:ph type="title"/>
          </p:nvPr>
        </p:nvSpPr>
        <p:spPr>
          <a:xfrm>
            <a:off x="1299900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2110" name="Google Shape;2110;p18"/>
          <p:cNvSpPr txBox="1">
            <a:spLocks noGrp="1"/>
          </p:cNvSpPr>
          <p:nvPr>
            <p:ph type="subTitle" idx="1"/>
          </p:nvPr>
        </p:nvSpPr>
        <p:spPr>
          <a:xfrm>
            <a:off x="1778775" y="3297863"/>
            <a:ext cx="3157500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325" y="-26057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 flipH="1">
            <a:off x="8632275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 flipH="1">
            <a:off x="13731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5200"/>
              <a:buNone/>
              <a:defRPr sz="52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61">
          <p15:clr>
            <a:srgbClr val="F9AD4C"/>
          </p15:clr>
        </p15:guide>
        <p15:guide id="2" orient="horz" pos="1492">
          <p15:clr>
            <a:srgbClr val="F9AD4C"/>
          </p15:clr>
        </p15:guide>
        <p15:guide id="3" orient="horz" pos="2219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00" y="-59266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68875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2720525" y="3304438"/>
            <a:ext cx="3157500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8150" y="-92816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 flipH="1">
            <a:off x="3850057" y="11416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 flipH="1">
            <a:off x="5400475" y="2978050"/>
            <a:ext cx="2864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2"/>
          </p:nvPr>
        </p:nvSpPr>
        <p:spPr>
          <a:xfrm flipH="1">
            <a:off x="5400525" y="2726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 flipH="1">
            <a:off x="5400475" y="3608550"/>
            <a:ext cx="2864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4"/>
          </p:nvPr>
        </p:nvSpPr>
        <p:spPr>
          <a:xfrm flipH="1">
            <a:off x="5400525" y="33568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5"/>
          </p:nvPr>
        </p:nvSpPr>
        <p:spPr>
          <a:xfrm flipH="1">
            <a:off x="5400475" y="4239050"/>
            <a:ext cx="2864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6"/>
          </p:nvPr>
        </p:nvSpPr>
        <p:spPr>
          <a:xfrm flipH="1">
            <a:off x="5400525" y="3987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7"/>
          </p:nvPr>
        </p:nvSpPr>
        <p:spPr>
          <a:xfrm flipH="1">
            <a:off x="-705000" y="2726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8"/>
          </p:nvPr>
        </p:nvSpPr>
        <p:spPr>
          <a:xfrm flipH="1">
            <a:off x="-705000" y="33568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9"/>
          </p:nvPr>
        </p:nvSpPr>
        <p:spPr>
          <a:xfrm flipH="1">
            <a:off x="-705000" y="3987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000" y="-26662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3605225" y="3067050"/>
            <a:ext cx="33909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"/>
              <a:buNone/>
              <a:defRPr sz="1200">
                <a:solidFill>
                  <a:srgbClr val="3DDA2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"/>
              <a:buNone/>
              <a:defRPr sz="1200">
                <a:solidFill>
                  <a:srgbClr val="3DDA2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"/>
              <a:buNone/>
              <a:defRPr sz="1200">
                <a:solidFill>
                  <a:srgbClr val="3DDA2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"/>
              <a:buNone/>
              <a:defRPr sz="1200">
                <a:solidFill>
                  <a:srgbClr val="3DDA2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"/>
              <a:buNone/>
              <a:defRPr sz="1200">
                <a:solidFill>
                  <a:srgbClr val="3DDA2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"/>
              <a:buNone/>
              <a:defRPr sz="1200">
                <a:solidFill>
                  <a:srgbClr val="3DDA2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"/>
              <a:buNone/>
              <a:defRPr sz="1200">
                <a:solidFill>
                  <a:srgbClr val="3DDA2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"/>
              <a:buNone/>
              <a:defRPr sz="12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1938550" y="2152650"/>
            <a:ext cx="53148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525550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CUSTOM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49" name="Google Shape;49;p7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7"/>
          <p:cNvCxnSpPr/>
          <p:nvPr/>
        </p:nvCxnSpPr>
        <p:spPr>
          <a:xfrm>
            <a:off x="2035950" y="2105025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7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75" y="-66666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 1">
  <p:cSld name="CUSTOM_3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/>
          <p:nvPr/>
        </p:nvSpPr>
        <p:spPr>
          <a:xfrm>
            <a:off x="349275" y="2105025"/>
            <a:ext cx="3949500" cy="2493900"/>
          </a:xfrm>
          <a:prstGeom prst="rect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 idx="2"/>
          </p:nvPr>
        </p:nvSpPr>
        <p:spPr>
          <a:xfrm>
            <a:off x="130250" y="2781250"/>
            <a:ext cx="43875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400"/>
              <a:buNone/>
              <a:defRPr sz="24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pic>
        <p:nvPicPr>
          <p:cNvPr id="60" name="Google Shape;6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00" y="-290566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9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9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00" y="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58144" y="4652968"/>
            <a:ext cx="560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3300150" y="10087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None/>
              <a:defRPr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cxnSp>
        <p:nvCxnSpPr>
          <p:cNvPr id="67" name="Google Shape;67;p9"/>
          <p:cNvCxnSpPr/>
          <p:nvPr/>
        </p:nvCxnSpPr>
        <p:spPr>
          <a:xfrm rot="10800000">
            <a:off x="504415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9"/>
          <p:cNvCxnSpPr/>
          <p:nvPr/>
        </p:nvCxnSpPr>
        <p:spPr>
          <a:xfrm rot="10800000">
            <a:off x="475600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9"/>
          <p:cNvCxnSpPr/>
          <p:nvPr/>
        </p:nvCxnSpPr>
        <p:spPr>
          <a:xfrm rot="10800000">
            <a:off x="2219325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9"/>
          <p:cNvCxnSpPr/>
          <p:nvPr/>
        </p:nvCxnSpPr>
        <p:spPr>
          <a:xfrm rot="10800000">
            <a:off x="1931175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9"/>
          <p:cNvSpPr/>
          <p:nvPr/>
        </p:nvSpPr>
        <p:spPr>
          <a:xfrm>
            <a:off x="995350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382013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 idx="2"/>
          </p:nvPr>
        </p:nvSpPr>
        <p:spPr>
          <a:xfrm flipH="1">
            <a:off x="1273475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3"/>
          </p:nvPr>
        </p:nvSpPr>
        <p:spPr>
          <a:xfrm flipH="1">
            <a:off x="409825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 flipH="1">
            <a:off x="1226025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4"/>
          </p:nvPr>
        </p:nvSpPr>
        <p:spPr>
          <a:xfrm flipH="1">
            <a:off x="405085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0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04" y="-342991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0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0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0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0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0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 idx="2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 idx="3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1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4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92" name="Google Shape;92;p10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0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3DDA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0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title" idx="5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800"/>
              <a:buNone/>
              <a:defRPr sz="1800">
                <a:solidFill>
                  <a:srgbClr val="3DDA25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6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2121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2800"/>
              <a:buFont typeface="Unica One"/>
              <a:buNone/>
              <a:defRPr sz="2800" b="1">
                <a:solidFill>
                  <a:srgbClr val="3DDA25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8800" y="1476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DA25"/>
              </a:buClr>
              <a:buSzPts val="1200"/>
              <a:buFont typeface="Scope One"/>
              <a:buChar char="●"/>
              <a:defRPr sz="1200">
                <a:solidFill>
                  <a:srgbClr val="3DDA25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DDA25"/>
              </a:buClr>
              <a:buSzPts val="1200"/>
              <a:buFont typeface="Scope One"/>
              <a:buChar char="○"/>
              <a:defRPr sz="1200">
                <a:solidFill>
                  <a:srgbClr val="3DDA25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DDA25"/>
              </a:buClr>
              <a:buSzPts val="1200"/>
              <a:buFont typeface="Scope One"/>
              <a:buChar char="■"/>
              <a:defRPr sz="1200">
                <a:solidFill>
                  <a:srgbClr val="3DDA25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DDA25"/>
              </a:buClr>
              <a:buSzPts val="1200"/>
              <a:buFont typeface="Scope One"/>
              <a:buChar char="●"/>
              <a:defRPr sz="1200">
                <a:solidFill>
                  <a:srgbClr val="3DDA25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DDA25"/>
              </a:buClr>
              <a:buSzPts val="1200"/>
              <a:buFont typeface="Scope One"/>
              <a:buChar char="○"/>
              <a:defRPr sz="1200">
                <a:solidFill>
                  <a:srgbClr val="3DDA25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DDA25"/>
              </a:buClr>
              <a:buSzPts val="1200"/>
              <a:buFont typeface="Scope One"/>
              <a:buChar char="■"/>
              <a:defRPr sz="1200">
                <a:solidFill>
                  <a:srgbClr val="3DDA25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DDA25"/>
              </a:buClr>
              <a:buSzPts val="1200"/>
              <a:buFont typeface="Scope One"/>
              <a:buChar char="●"/>
              <a:defRPr sz="1200">
                <a:solidFill>
                  <a:srgbClr val="3DDA25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DDA25"/>
              </a:buClr>
              <a:buSzPts val="1200"/>
              <a:buFont typeface="Scope One"/>
              <a:buChar char="○"/>
              <a:defRPr sz="1200">
                <a:solidFill>
                  <a:srgbClr val="3DDA25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DDA25"/>
              </a:buClr>
              <a:buSzPts val="1200"/>
              <a:buFont typeface="Scope One"/>
              <a:buChar char="■"/>
              <a:defRPr sz="1200">
                <a:solidFill>
                  <a:srgbClr val="3DDA25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nk.ntucbee.click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9"/>
          <p:cNvSpPr txBox="1">
            <a:spLocks noGrp="1"/>
          </p:cNvSpPr>
          <p:nvPr>
            <p:ph type="ctrTitle"/>
          </p:nvPr>
        </p:nvSpPr>
        <p:spPr>
          <a:xfrm>
            <a:off x="391150" y="1248413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Razer Bank</a:t>
            </a:r>
            <a:endParaRPr dirty="0"/>
          </a:p>
        </p:txBody>
      </p:sp>
      <p:sp>
        <p:nvSpPr>
          <p:cNvPr id="2116" name="Google Shape;2116;p19"/>
          <p:cNvSpPr txBox="1">
            <a:spLocks noGrp="1"/>
          </p:cNvSpPr>
          <p:nvPr>
            <p:ph type="subTitle" idx="1"/>
          </p:nvPr>
        </p:nvSpPr>
        <p:spPr>
          <a:xfrm>
            <a:off x="-33325" y="2599613"/>
            <a:ext cx="91917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Team Farmer</a:t>
            </a:r>
            <a:endParaRPr/>
          </a:p>
        </p:txBody>
      </p:sp>
      <p:grpSp>
        <p:nvGrpSpPr>
          <p:cNvPr id="2117" name="Google Shape;2117;p19"/>
          <p:cNvGrpSpPr/>
          <p:nvPr/>
        </p:nvGrpSpPr>
        <p:grpSpPr>
          <a:xfrm rot="-7560219">
            <a:off x="7848300" y="-261019"/>
            <a:ext cx="1746097" cy="1763524"/>
            <a:chOff x="1977150" y="891025"/>
            <a:chExt cx="255500" cy="258050"/>
          </a:xfrm>
        </p:grpSpPr>
        <p:sp>
          <p:nvSpPr>
            <p:cNvPr id="2118" name="Google Shape;2118;p19"/>
            <p:cNvSpPr/>
            <p:nvPr/>
          </p:nvSpPr>
          <p:spPr>
            <a:xfrm>
              <a:off x="2058550" y="1111325"/>
              <a:ext cx="41325" cy="37750"/>
            </a:xfrm>
            <a:custGeom>
              <a:avLst/>
              <a:gdLst/>
              <a:ahLst/>
              <a:cxnLst/>
              <a:rect l="l" t="t" r="r" b="b"/>
              <a:pathLst>
                <a:path w="1653" h="1510" extrusionOk="0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2186900" y="1026575"/>
              <a:ext cx="45750" cy="45275"/>
            </a:xfrm>
            <a:custGeom>
              <a:avLst/>
              <a:gdLst/>
              <a:ahLst/>
              <a:cxnLst/>
              <a:rect l="l" t="t" r="r" b="b"/>
              <a:pathLst>
                <a:path w="1830" h="1811" extrusionOk="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2169475" y="934025"/>
              <a:ext cx="44500" cy="40975"/>
            </a:xfrm>
            <a:custGeom>
              <a:avLst/>
              <a:gdLst/>
              <a:ahLst/>
              <a:cxnLst/>
              <a:rect l="l" t="t" r="r" b="b"/>
              <a:pathLst>
                <a:path w="1780" h="1639" extrusionOk="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2073400" y="891025"/>
              <a:ext cx="40025" cy="37450"/>
            </a:xfrm>
            <a:custGeom>
              <a:avLst/>
              <a:gdLst/>
              <a:ahLst/>
              <a:cxnLst/>
              <a:rect l="l" t="t" r="r" b="b"/>
              <a:pathLst>
                <a:path w="1601" h="1498" extrusionOk="0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1986900" y="933675"/>
              <a:ext cx="46350" cy="43400"/>
            </a:xfrm>
            <a:custGeom>
              <a:avLst/>
              <a:gdLst/>
              <a:ahLst/>
              <a:cxnLst/>
              <a:rect l="l" t="t" r="r" b="b"/>
              <a:pathLst>
                <a:path w="1854" h="1736" extrusionOk="0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1977250" y="898100"/>
              <a:ext cx="247600" cy="247600"/>
            </a:xfrm>
            <a:custGeom>
              <a:avLst/>
              <a:gdLst/>
              <a:ahLst/>
              <a:cxnLst/>
              <a:rect l="l" t="t" r="r" b="b"/>
              <a:pathLst>
                <a:path w="9904" h="9904" extrusionOk="0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1977150" y="996300"/>
              <a:ext cx="247600" cy="149400"/>
            </a:xfrm>
            <a:custGeom>
              <a:avLst/>
              <a:gdLst/>
              <a:ahLst/>
              <a:cxnLst/>
              <a:rect l="l" t="t" r="r" b="b"/>
              <a:pathLst>
                <a:path w="9904" h="5976" extrusionOk="0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2042150" y="945550"/>
              <a:ext cx="31075" cy="21500"/>
            </a:xfrm>
            <a:custGeom>
              <a:avLst/>
              <a:gdLst/>
              <a:ahLst/>
              <a:cxnLst/>
              <a:rect l="l" t="t" r="r" b="b"/>
              <a:pathLst>
                <a:path w="1243" h="860" extrusionOk="0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2034150" y="940200"/>
              <a:ext cx="41850" cy="29475"/>
            </a:xfrm>
            <a:custGeom>
              <a:avLst/>
              <a:gdLst/>
              <a:ahLst/>
              <a:cxnLst/>
              <a:rect l="l" t="t" r="r" b="b"/>
              <a:pathLst>
                <a:path w="1674" h="1179" extrusionOk="0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2043875" y="947600"/>
              <a:ext cx="29350" cy="19350"/>
            </a:xfrm>
            <a:custGeom>
              <a:avLst/>
              <a:gdLst/>
              <a:ahLst/>
              <a:cxnLst/>
              <a:rect l="l" t="t" r="r" b="b"/>
              <a:pathLst>
                <a:path w="1174" h="774" extrusionOk="0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2093925" y="917650"/>
              <a:ext cx="20200" cy="11125"/>
            </a:xfrm>
            <a:custGeom>
              <a:avLst/>
              <a:gdLst/>
              <a:ahLst/>
              <a:cxnLst/>
              <a:rect l="l" t="t" r="r" b="b"/>
              <a:pathLst>
                <a:path w="808" h="445" extrusionOk="0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2135225" y="957850"/>
              <a:ext cx="12225" cy="11225"/>
            </a:xfrm>
            <a:custGeom>
              <a:avLst/>
              <a:gdLst/>
              <a:ahLst/>
              <a:cxnLst/>
              <a:rect l="l" t="t" r="r" b="b"/>
              <a:pathLst>
                <a:path w="489" h="449" extrusionOk="0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9"/>
            <p:cNvSpPr/>
            <p:nvPr/>
          </p:nvSpPr>
          <p:spPr>
            <a:xfrm>
              <a:off x="2087975" y="914225"/>
              <a:ext cx="27175" cy="16800"/>
            </a:xfrm>
            <a:custGeom>
              <a:avLst/>
              <a:gdLst/>
              <a:ahLst/>
              <a:cxnLst/>
              <a:rect l="l" t="t" r="r" b="b"/>
              <a:pathLst>
                <a:path w="1087" h="672" extrusionOk="0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9"/>
            <p:cNvSpPr/>
            <p:nvPr/>
          </p:nvSpPr>
          <p:spPr>
            <a:xfrm>
              <a:off x="2098625" y="917675"/>
              <a:ext cx="15500" cy="11075"/>
            </a:xfrm>
            <a:custGeom>
              <a:avLst/>
              <a:gdLst/>
              <a:ahLst/>
              <a:cxnLst/>
              <a:rect l="l" t="t" r="r" b="b"/>
              <a:pathLst>
                <a:path w="620" h="443" extrusionOk="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1990675" y="994325"/>
              <a:ext cx="25350" cy="26525"/>
            </a:xfrm>
            <a:custGeom>
              <a:avLst/>
              <a:gdLst/>
              <a:ahLst/>
              <a:cxnLst/>
              <a:rect l="l" t="t" r="r" b="b"/>
              <a:pathLst>
                <a:path w="1014" h="1061" extrusionOk="0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2006050" y="989875"/>
              <a:ext cx="14800" cy="20075"/>
            </a:xfrm>
            <a:custGeom>
              <a:avLst/>
              <a:gdLst/>
              <a:ahLst/>
              <a:cxnLst/>
              <a:rect l="l" t="t" r="r" b="b"/>
              <a:pathLst>
                <a:path w="592" h="803" extrusionOk="0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1982375" y="998775"/>
              <a:ext cx="32425" cy="29500"/>
            </a:xfrm>
            <a:custGeom>
              <a:avLst/>
              <a:gdLst/>
              <a:ahLst/>
              <a:cxnLst/>
              <a:rect l="l" t="t" r="r" b="b"/>
              <a:pathLst>
                <a:path w="1297" h="1180" extrusionOk="0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1993250" y="994325"/>
              <a:ext cx="22775" cy="21375"/>
            </a:xfrm>
            <a:custGeom>
              <a:avLst/>
              <a:gdLst/>
              <a:ahLst/>
              <a:cxnLst/>
              <a:rect l="l" t="t" r="r" b="b"/>
              <a:pathLst>
                <a:path w="911" h="855" extrusionOk="0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2014675" y="1040825"/>
              <a:ext cx="46550" cy="37250"/>
            </a:xfrm>
            <a:custGeom>
              <a:avLst/>
              <a:gdLst/>
              <a:ahLst/>
              <a:cxnLst/>
              <a:rect l="l" t="t" r="r" b="b"/>
              <a:pathLst>
                <a:path w="1862" h="1490" extrusionOk="0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2017025" y="1040875"/>
              <a:ext cx="43400" cy="27625"/>
            </a:xfrm>
            <a:custGeom>
              <a:avLst/>
              <a:gdLst/>
              <a:ahLst/>
              <a:cxnLst/>
              <a:rect l="l" t="t" r="r" b="b"/>
              <a:pathLst>
                <a:path w="1736" h="1105" extrusionOk="0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2010475" y="1060875"/>
              <a:ext cx="59375" cy="30150"/>
            </a:xfrm>
            <a:custGeom>
              <a:avLst/>
              <a:gdLst/>
              <a:ahLst/>
              <a:cxnLst/>
              <a:rect l="l" t="t" r="r" b="b"/>
              <a:pathLst>
                <a:path w="2375" h="1206" extrusionOk="0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9"/>
            <p:cNvSpPr/>
            <p:nvPr/>
          </p:nvSpPr>
          <p:spPr>
            <a:xfrm>
              <a:off x="2054750" y="1107775"/>
              <a:ext cx="36100" cy="20900"/>
            </a:xfrm>
            <a:custGeom>
              <a:avLst/>
              <a:gdLst/>
              <a:ahLst/>
              <a:cxnLst/>
              <a:rect l="l" t="t" r="r" b="b"/>
              <a:pathLst>
                <a:path w="1444" h="836" extrusionOk="0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9"/>
            <p:cNvSpPr/>
            <p:nvPr/>
          </p:nvSpPr>
          <p:spPr>
            <a:xfrm>
              <a:off x="2058350" y="1119625"/>
              <a:ext cx="27075" cy="16125"/>
            </a:xfrm>
            <a:custGeom>
              <a:avLst/>
              <a:gdLst/>
              <a:ahLst/>
              <a:cxnLst/>
              <a:rect l="l" t="t" r="r" b="b"/>
              <a:pathLst>
                <a:path w="1083" h="645" extrusionOk="0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9"/>
            <p:cNvSpPr/>
            <p:nvPr/>
          </p:nvSpPr>
          <p:spPr>
            <a:xfrm>
              <a:off x="2115125" y="1040775"/>
              <a:ext cx="71075" cy="59300"/>
            </a:xfrm>
            <a:custGeom>
              <a:avLst/>
              <a:gdLst/>
              <a:ahLst/>
              <a:cxnLst/>
              <a:rect l="l" t="t" r="r" b="b"/>
              <a:pathLst>
                <a:path w="2843" h="2372" extrusionOk="0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9"/>
            <p:cNvSpPr/>
            <p:nvPr/>
          </p:nvSpPr>
          <p:spPr>
            <a:xfrm>
              <a:off x="2116675" y="1040800"/>
              <a:ext cx="64600" cy="48100"/>
            </a:xfrm>
            <a:custGeom>
              <a:avLst/>
              <a:gdLst/>
              <a:ahLst/>
              <a:cxnLst/>
              <a:rect l="l" t="t" r="r" b="b"/>
              <a:pathLst>
                <a:path w="2584" h="1924" extrusionOk="0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9"/>
            <p:cNvSpPr/>
            <p:nvPr/>
          </p:nvSpPr>
          <p:spPr>
            <a:xfrm>
              <a:off x="2110425" y="1065100"/>
              <a:ext cx="81725" cy="51375"/>
            </a:xfrm>
            <a:custGeom>
              <a:avLst/>
              <a:gdLst/>
              <a:ahLst/>
              <a:cxnLst/>
              <a:rect l="l" t="t" r="r" b="b"/>
              <a:pathLst>
                <a:path w="3269" h="2055" extrusionOk="0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9"/>
            <p:cNvSpPr/>
            <p:nvPr/>
          </p:nvSpPr>
          <p:spPr>
            <a:xfrm>
              <a:off x="2060400" y="1000950"/>
              <a:ext cx="15075" cy="10100"/>
            </a:xfrm>
            <a:custGeom>
              <a:avLst/>
              <a:gdLst/>
              <a:ahLst/>
              <a:cxnLst/>
              <a:rect l="l" t="t" r="r" b="b"/>
              <a:pathLst>
                <a:path w="603" h="404" extrusionOk="0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9"/>
            <p:cNvSpPr/>
            <p:nvPr/>
          </p:nvSpPr>
          <p:spPr>
            <a:xfrm>
              <a:off x="2060300" y="1004300"/>
              <a:ext cx="17850" cy="9425"/>
            </a:xfrm>
            <a:custGeom>
              <a:avLst/>
              <a:gdLst/>
              <a:ahLst/>
              <a:cxnLst/>
              <a:rect l="l" t="t" r="r" b="b"/>
              <a:pathLst>
                <a:path w="714" h="377" extrusionOk="0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9"/>
            <p:cNvSpPr/>
            <p:nvPr/>
          </p:nvSpPr>
          <p:spPr>
            <a:xfrm>
              <a:off x="2060500" y="1001000"/>
              <a:ext cx="13250" cy="8250"/>
            </a:xfrm>
            <a:custGeom>
              <a:avLst/>
              <a:gdLst/>
              <a:ahLst/>
              <a:cxnLst/>
              <a:rect l="l" t="t" r="r" b="b"/>
              <a:pathLst>
                <a:path w="530" h="330" extrusionOk="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9"/>
            <p:cNvSpPr/>
            <p:nvPr/>
          </p:nvSpPr>
          <p:spPr>
            <a:xfrm>
              <a:off x="2122825" y="999250"/>
              <a:ext cx="11800" cy="10400"/>
            </a:xfrm>
            <a:custGeom>
              <a:avLst/>
              <a:gdLst/>
              <a:ahLst/>
              <a:cxnLst/>
              <a:rect l="l" t="t" r="r" b="b"/>
              <a:pathLst>
                <a:path w="472" h="416" extrusionOk="0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9"/>
            <p:cNvSpPr/>
            <p:nvPr/>
          </p:nvSpPr>
          <p:spPr>
            <a:xfrm>
              <a:off x="2114525" y="995675"/>
              <a:ext cx="24100" cy="18925"/>
            </a:xfrm>
            <a:custGeom>
              <a:avLst/>
              <a:gdLst/>
              <a:ahLst/>
              <a:cxnLst/>
              <a:rect l="l" t="t" r="r" b="b"/>
              <a:pathLst>
                <a:path w="964" h="757" extrusionOk="0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9"/>
            <p:cNvSpPr/>
            <p:nvPr/>
          </p:nvSpPr>
          <p:spPr>
            <a:xfrm>
              <a:off x="2187300" y="1009025"/>
              <a:ext cx="7300" cy="6025"/>
            </a:xfrm>
            <a:custGeom>
              <a:avLst/>
              <a:gdLst/>
              <a:ahLst/>
              <a:cxnLst/>
              <a:rect l="l" t="t" r="r" b="b"/>
              <a:pathLst>
                <a:path w="292" h="241" extrusionOk="0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9"/>
            <p:cNvSpPr/>
            <p:nvPr/>
          </p:nvSpPr>
          <p:spPr>
            <a:xfrm>
              <a:off x="2139125" y="956125"/>
              <a:ext cx="8125" cy="5550"/>
            </a:xfrm>
            <a:custGeom>
              <a:avLst/>
              <a:gdLst/>
              <a:ahLst/>
              <a:cxnLst/>
              <a:rect l="l" t="t" r="r" b="b"/>
              <a:pathLst>
                <a:path w="325" h="222" extrusionOk="0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9"/>
            <p:cNvSpPr/>
            <p:nvPr/>
          </p:nvSpPr>
          <p:spPr>
            <a:xfrm>
              <a:off x="2185450" y="971825"/>
              <a:ext cx="8025" cy="6350"/>
            </a:xfrm>
            <a:custGeom>
              <a:avLst/>
              <a:gdLst/>
              <a:ahLst/>
              <a:cxnLst/>
              <a:rect l="l" t="t" r="r" b="b"/>
              <a:pathLst>
                <a:path w="321" h="254" extrusionOk="0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9"/>
            <p:cNvSpPr/>
            <p:nvPr/>
          </p:nvSpPr>
          <p:spPr>
            <a:xfrm>
              <a:off x="2141175" y="929525"/>
              <a:ext cx="15800" cy="8275"/>
            </a:xfrm>
            <a:custGeom>
              <a:avLst/>
              <a:gdLst/>
              <a:ahLst/>
              <a:cxnLst/>
              <a:rect l="l" t="t" r="r" b="b"/>
              <a:pathLst>
                <a:path w="632" h="331" extrusionOk="0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9"/>
            <p:cNvSpPr/>
            <p:nvPr/>
          </p:nvSpPr>
          <p:spPr>
            <a:xfrm>
              <a:off x="1984850" y="1062525"/>
              <a:ext cx="16325" cy="26225"/>
            </a:xfrm>
            <a:custGeom>
              <a:avLst/>
              <a:gdLst/>
              <a:ahLst/>
              <a:cxnLst/>
              <a:rect l="l" t="t" r="r" b="b"/>
              <a:pathLst>
                <a:path w="653" h="1049" extrusionOk="0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9"/>
            <p:cNvSpPr/>
            <p:nvPr/>
          </p:nvSpPr>
          <p:spPr>
            <a:xfrm>
              <a:off x="1983200" y="1063650"/>
              <a:ext cx="15200" cy="25025"/>
            </a:xfrm>
            <a:custGeom>
              <a:avLst/>
              <a:gdLst/>
              <a:ahLst/>
              <a:cxnLst/>
              <a:rect l="l" t="t" r="r" b="b"/>
              <a:pathLst>
                <a:path w="608" h="1001" extrusionOk="0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9"/>
            <p:cNvSpPr/>
            <p:nvPr/>
          </p:nvSpPr>
          <p:spPr>
            <a:xfrm>
              <a:off x="1986775" y="1072675"/>
              <a:ext cx="11825" cy="15925"/>
            </a:xfrm>
            <a:custGeom>
              <a:avLst/>
              <a:gdLst/>
              <a:ahLst/>
              <a:cxnLst/>
              <a:rect l="l" t="t" r="r" b="b"/>
              <a:pathLst>
                <a:path w="473" h="637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9"/>
            <p:cNvSpPr/>
            <p:nvPr/>
          </p:nvSpPr>
          <p:spPr>
            <a:xfrm>
              <a:off x="2181250" y="971800"/>
              <a:ext cx="11925" cy="9675"/>
            </a:xfrm>
            <a:custGeom>
              <a:avLst/>
              <a:gdLst/>
              <a:ahLst/>
              <a:cxnLst/>
              <a:rect l="l" t="t" r="r" b="b"/>
              <a:pathLst>
                <a:path w="477" h="387" extrusionOk="0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57" name="Google Shape;2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343" y="3117049"/>
            <a:ext cx="2097306" cy="14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08756E-36C1-40A5-BB72-74B3D707B059}"/>
              </a:ext>
            </a:extLst>
          </p:cNvPr>
          <p:cNvSpPr/>
          <p:nvPr/>
        </p:nvSpPr>
        <p:spPr>
          <a:xfrm>
            <a:off x="3607751" y="4641985"/>
            <a:ext cx="19094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92D050"/>
                </a:solidFill>
                <a:hlinkClick r:id="rId4"/>
              </a:rPr>
              <a:t>https://bank.ntucbee.click</a:t>
            </a:r>
            <a:endParaRPr lang="en-US" sz="1200" i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28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extensions?</a:t>
            </a:r>
            <a:endParaRPr/>
          </a:p>
        </p:txBody>
      </p:sp>
      <p:sp>
        <p:nvSpPr>
          <p:cNvPr id="2306" name="Google Shape;2306;p28"/>
          <p:cNvSpPr txBox="1">
            <a:spLocks noGrp="1"/>
          </p:cNvSpPr>
          <p:nvPr>
            <p:ph type="subTitle" idx="1"/>
          </p:nvPr>
        </p:nvSpPr>
        <p:spPr>
          <a:xfrm flipH="1">
            <a:off x="874500" y="3054250"/>
            <a:ext cx="17454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Issue card numbers that masks real card identify to enhance assurance of card information confidentiality</a:t>
            </a:r>
            <a:endParaRPr sz="1100"/>
          </a:p>
        </p:txBody>
      </p:sp>
      <p:sp>
        <p:nvSpPr>
          <p:cNvPr id="2307" name="Google Shape;2307;p28"/>
          <p:cNvSpPr txBox="1">
            <a:spLocks noGrp="1"/>
          </p:cNvSpPr>
          <p:nvPr>
            <p:ph type="subTitle" idx="4"/>
          </p:nvPr>
        </p:nvSpPr>
        <p:spPr>
          <a:xfrm flipH="1">
            <a:off x="3673500" y="3054250"/>
            <a:ext cx="17454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Include activities or campaign which compels existing clients to use the platform consistently</a:t>
            </a:r>
            <a:endParaRPr sz="1100"/>
          </a:p>
        </p:txBody>
      </p:sp>
      <p:sp>
        <p:nvSpPr>
          <p:cNvPr id="2308" name="Google Shape;2308;p28"/>
          <p:cNvSpPr txBox="1">
            <a:spLocks noGrp="1"/>
          </p:cNvSpPr>
          <p:nvPr>
            <p:ph type="subTitle" idx="6"/>
          </p:nvPr>
        </p:nvSpPr>
        <p:spPr>
          <a:xfrm flipH="1">
            <a:off x="6525275" y="3054250"/>
            <a:ext cx="17454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What is a Razer Bank without Razer Pay?</a:t>
            </a:r>
            <a:endParaRPr sz="1100"/>
          </a:p>
        </p:txBody>
      </p:sp>
      <p:sp>
        <p:nvSpPr>
          <p:cNvPr id="2309" name="Google Shape;2309;p28"/>
          <p:cNvSpPr txBox="1">
            <a:spLocks noGrp="1"/>
          </p:cNvSpPr>
          <p:nvPr>
            <p:ph type="title" idx="5"/>
          </p:nvPr>
        </p:nvSpPr>
        <p:spPr>
          <a:xfrm flipH="1">
            <a:off x="6451554" y="2807499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Integrate Razer Pay</a:t>
            </a:r>
            <a:endParaRPr/>
          </a:p>
        </p:txBody>
      </p:sp>
      <p:sp>
        <p:nvSpPr>
          <p:cNvPr id="2310" name="Google Shape;2310;p28"/>
          <p:cNvSpPr txBox="1">
            <a:spLocks noGrp="1"/>
          </p:cNvSpPr>
          <p:nvPr>
            <p:ph type="title" idx="2"/>
          </p:nvPr>
        </p:nvSpPr>
        <p:spPr>
          <a:xfrm flipH="1">
            <a:off x="801979" y="2807499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 Credit Card</a:t>
            </a:r>
            <a:endParaRPr/>
          </a:p>
        </p:txBody>
      </p:sp>
      <p:sp>
        <p:nvSpPr>
          <p:cNvPr id="2311" name="Google Shape;2311;p28"/>
          <p:cNvSpPr txBox="1">
            <a:spLocks noGrp="1"/>
          </p:cNvSpPr>
          <p:nvPr>
            <p:ph type="title" idx="3"/>
          </p:nvPr>
        </p:nvSpPr>
        <p:spPr>
          <a:xfrm flipH="1">
            <a:off x="3626754" y="2807499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integrated gamification</a:t>
            </a:r>
            <a:endParaRPr/>
          </a:p>
        </p:txBody>
      </p:sp>
      <p:grpSp>
        <p:nvGrpSpPr>
          <p:cNvPr id="2312" name="Google Shape;2312;p28"/>
          <p:cNvGrpSpPr/>
          <p:nvPr/>
        </p:nvGrpSpPr>
        <p:grpSpPr>
          <a:xfrm>
            <a:off x="1581972" y="2019823"/>
            <a:ext cx="331821" cy="332705"/>
            <a:chOff x="-48633950" y="1972600"/>
            <a:chExt cx="300100" cy="300900"/>
          </a:xfrm>
        </p:grpSpPr>
        <p:sp>
          <p:nvSpPr>
            <p:cNvPr id="2313" name="Google Shape;2313;p28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8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5" name="Google Shape;2315;p28"/>
          <p:cNvGrpSpPr/>
          <p:nvPr/>
        </p:nvGrpSpPr>
        <p:grpSpPr>
          <a:xfrm>
            <a:off x="7309303" y="2022714"/>
            <a:ext cx="328695" cy="326923"/>
            <a:chOff x="-2571737" y="2764550"/>
            <a:chExt cx="292225" cy="290650"/>
          </a:xfrm>
        </p:grpSpPr>
        <p:sp>
          <p:nvSpPr>
            <p:cNvPr id="2316" name="Google Shape;2316;p28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8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8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9" name="Google Shape;2319;p28"/>
          <p:cNvGrpSpPr/>
          <p:nvPr/>
        </p:nvGrpSpPr>
        <p:grpSpPr>
          <a:xfrm>
            <a:off x="4441155" y="2015769"/>
            <a:ext cx="340807" cy="340807"/>
            <a:chOff x="-13528775" y="2507400"/>
            <a:chExt cx="352875" cy="352875"/>
          </a:xfrm>
        </p:grpSpPr>
        <p:sp>
          <p:nvSpPr>
            <p:cNvPr id="2320" name="Google Shape;2320;p28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8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8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0"/>
          <p:cNvSpPr/>
          <p:nvPr/>
        </p:nvSpPr>
        <p:spPr>
          <a:xfrm>
            <a:off x="1502675" y="1818275"/>
            <a:ext cx="6268500" cy="1528500"/>
          </a:xfrm>
          <a:prstGeom prst="rect">
            <a:avLst/>
          </a:prstGeom>
          <a:solidFill>
            <a:srgbClr val="000000">
              <a:alpha val="6983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20"/>
          <p:cNvSpPr txBox="1">
            <a:spLocks noGrp="1"/>
          </p:cNvSpPr>
          <p:nvPr>
            <p:ph type="title"/>
          </p:nvPr>
        </p:nvSpPr>
        <p:spPr>
          <a:xfrm>
            <a:off x="370775" y="457113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0F836"/>
                </a:solidFill>
              </a:rPr>
              <a:t>About us</a:t>
            </a:r>
            <a:endParaRPr>
              <a:solidFill>
                <a:srgbClr val="50F836"/>
              </a:solidFill>
            </a:endParaRPr>
          </a:p>
        </p:txBody>
      </p:sp>
      <p:sp>
        <p:nvSpPr>
          <p:cNvPr id="2164" name="Google Shape;2164;p20"/>
          <p:cNvSpPr txBox="1">
            <a:spLocks noGrp="1"/>
          </p:cNvSpPr>
          <p:nvPr>
            <p:ph type="subTitle" idx="1"/>
          </p:nvPr>
        </p:nvSpPr>
        <p:spPr>
          <a:xfrm>
            <a:off x="1775250" y="1903627"/>
            <a:ext cx="3157500" cy="13170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Sim Cher Boon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Singapore Management University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3rd Year Student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Software Development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165" name="Google Shape;2165;p20"/>
          <p:cNvSpPr txBox="1">
            <a:spLocks noGrp="1"/>
          </p:cNvSpPr>
          <p:nvPr>
            <p:ph type="subTitle" idx="1"/>
          </p:nvPr>
        </p:nvSpPr>
        <p:spPr>
          <a:xfrm>
            <a:off x="4418525" y="1903627"/>
            <a:ext cx="3157500" cy="13170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Goh Yu Xin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Singapore Management University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3rd Year Student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Software Development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2166" name="Google Shape;2166;p20"/>
          <p:cNvGrpSpPr/>
          <p:nvPr/>
        </p:nvGrpSpPr>
        <p:grpSpPr>
          <a:xfrm>
            <a:off x="2822647" y="3412234"/>
            <a:ext cx="1062718" cy="874247"/>
            <a:chOff x="2577764" y="2194918"/>
            <a:chExt cx="422855" cy="356269"/>
          </a:xfrm>
        </p:grpSpPr>
        <p:grpSp>
          <p:nvGrpSpPr>
            <p:cNvPr id="2167" name="Google Shape;2167;p20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168" name="Google Shape;2168;p2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2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0" name="Google Shape;2170;p20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171" name="Google Shape;2171;p2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2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3" name="Google Shape;2173;p20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2174" name="Google Shape;2174;p2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5" name="Google Shape;2175;p2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76" name="Google Shape;2176;p20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2177" name="Google Shape;2177;p2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8" name="Google Shape;2178;p2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9" name="Google Shape;2179;p20"/>
          <p:cNvGrpSpPr/>
          <p:nvPr/>
        </p:nvGrpSpPr>
        <p:grpSpPr>
          <a:xfrm>
            <a:off x="5465922" y="3412234"/>
            <a:ext cx="1062718" cy="874247"/>
            <a:chOff x="2577764" y="2194918"/>
            <a:chExt cx="422855" cy="356269"/>
          </a:xfrm>
        </p:grpSpPr>
        <p:grpSp>
          <p:nvGrpSpPr>
            <p:cNvPr id="2180" name="Google Shape;2180;p20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181" name="Google Shape;2181;p2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3" name="Google Shape;2183;p20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184" name="Google Shape;2184;p2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2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6" name="Google Shape;2186;p20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2187" name="Google Shape;2187;p2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8" name="Google Shape;2188;p2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89" name="Google Shape;2189;p20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2190" name="Google Shape;2190;p2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1" name="Google Shape;2191;p2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21"/>
          <p:cNvSpPr txBox="1">
            <a:spLocks noGrp="1"/>
          </p:cNvSpPr>
          <p:nvPr>
            <p:ph type="subTitle" idx="1"/>
          </p:nvPr>
        </p:nvSpPr>
        <p:spPr>
          <a:xfrm>
            <a:off x="1528200" y="744000"/>
            <a:ext cx="57801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“Customers are frustrated with the arduous, physical-branch-only user experience and painstakingly long processes in creating accounts and receiving loans”</a:t>
            </a:r>
            <a:endParaRPr/>
          </a:p>
        </p:txBody>
      </p:sp>
      <p:grpSp>
        <p:nvGrpSpPr>
          <p:cNvPr id="2197" name="Google Shape;2197;p21"/>
          <p:cNvGrpSpPr/>
          <p:nvPr/>
        </p:nvGrpSpPr>
        <p:grpSpPr>
          <a:xfrm rot="7560219" flipH="1">
            <a:off x="-733725" y="-432469"/>
            <a:ext cx="1746097" cy="1763524"/>
            <a:chOff x="1977150" y="891025"/>
            <a:chExt cx="255500" cy="258050"/>
          </a:xfrm>
        </p:grpSpPr>
        <p:sp>
          <p:nvSpPr>
            <p:cNvPr id="2198" name="Google Shape;2198;p21"/>
            <p:cNvSpPr/>
            <p:nvPr/>
          </p:nvSpPr>
          <p:spPr>
            <a:xfrm>
              <a:off x="2058550" y="1111325"/>
              <a:ext cx="41325" cy="37750"/>
            </a:xfrm>
            <a:custGeom>
              <a:avLst/>
              <a:gdLst/>
              <a:ahLst/>
              <a:cxnLst/>
              <a:rect l="l" t="t" r="r" b="b"/>
              <a:pathLst>
                <a:path w="1653" h="1510" extrusionOk="0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2186900" y="1026575"/>
              <a:ext cx="45750" cy="45275"/>
            </a:xfrm>
            <a:custGeom>
              <a:avLst/>
              <a:gdLst/>
              <a:ahLst/>
              <a:cxnLst/>
              <a:rect l="l" t="t" r="r" b="b"/>
              <a:pathLst>
                <a:path w="1830" h="1811" extrusionOk="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2169475" y="934025"/>
              <a:ext cx="44500" cy="40975"/>
            </a:xfrm>
            <a:custGeom>
              <a:avLst/>
              <a:gdLst/>
              <a:ahLst/>
              <a:cxnLst/>
              <a:rect l="l" t="t" r="r" b="b"/>
              <a:pathLst>
                <a:path w="1780" h="1639" extrusionOk="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1"/>
            <p:cNvSpPr/>
            <p:nvPr/>
          </p:nvSpPr>
          <p:spPr>
            <a:xfrm>
              <a:off x="2073400" y="891025"/>
              <a:ext cx="40025" cy="37450"/>
            </a:xfrm>
            <a:custGeom>
              <a:avLst/>
              <a:gdLst/>
              <a:ahLst/>
              <a:cxnLst/>
              <a:rect l="l" t="t" r="r" b="b"/>
              <a:pathLst>
                <a:path w="1601" h="1498" extrusionOk="0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1"/>
            <p:cNvSpPr/>
            <p:nvPr/>
          </p:nvSpPr>
          <p:spPr>
            <a:xfrm>
              <a:off x="1986900" y="933675"/>
              <a:ext cx="46350" cy="43400"/>
            </a:xfrm>
            <a:custGeom>
              <a:avLst/>
              <a:gdLst/>
              <a:ahLst/>
              <a:cxnLst/>
              <a:rect l="l" t="t" r="r" b="b"/>
              <a:pathLst>
                <a:path w="1854" h="1736" extrusionOk="0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1"/>
            <p:cNvSpPr/>
            <p:nvPr/>
          </p:nvSpPr>
          <p:spPr>
            <a:xfrm>
              <a:off x="1977250" y="898100"/>
              <a:ext cx="247600" cy="247600"/>
            </a:xfrm>
            <a:custGeom>
              <a:avLst/>
              <a:gdLst/>
              <a:ahLst/>
              <a:cxnLst/>
              <a:rect l="l" t="t" r="r" b="b"/>
              <a:pathLst>
                <a:path w="9904" h="9904" extrusionOk="0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1"/>
            <p:cNvSpPr/>
            <p:nvPr/>
          </p:nvSpPr>
          <p:spPr>
            <a:xfrm>
              <a:off x="1977150" y="996300"/>
              <a:ext cx="247600" cy="149400"/>
            </a:xfrm>
            <a:custGeom>
              <a:avLst/>
              <a:gdLst/>
              <a:ahLst/>
              <a:cxnLst/>
              <a:rect l="l" t="t" r="r" b="b"/>
              <a:pathLst>
                <a:path w="9904" h="5976" extrusionOk="0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1"/>
            <p:cNvSpPr/>
            <p:nvPr/>
          </p:nvSpPr>
          <p:spPr>
            <a:xfrm>
              <a:off x="2042150" y="945550"/>
              <a:ext cx="31075" cy="21500"/>
            </a:xfrm>
            <a:custGeom>
              <a:avLst/>
              <a:gdLst/>
              <a:ahLst/>
              <a:cxnLst/>
              <a:rect l="l" t="t" r="r" b="b"/>
              <a:pathLst>
                <a:path w="1243" h="860" extrusionOk="0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1"/>
            <p:cNvSpPr/>
            <p:nvPr/>
          </p:nvSpPr>
          <p:spPr>
            <a:xfrm>
              <a:off x="2034150" y="940200"/>
              <a:ext cx="41850" cy="29475"/>
            </a:xfrm>
            <a:custGeom>
              <a:avLst/>
              <a:gdLst/>
              <a:ahLst/>
              <a:cxnLst/>
              <a:rect l="l" t="t" r="r" b="b"/>
              <a:pathLst>
                <a:path w="1674" h="1179" extrusionOk="0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1"/>
            <p:cNvSpPr/>
            <p:nvPr/>
          </p:nvSpPr>
          <p:spPr>
            <a:xfrm>
              <a:off x="2043875" y="947600"/>
              <a:ext cx="29350" cy="19350"/>
            </a:xfrm>
            <a:custGeom>
              <a:avLst/>
              <a:gdLst/>
              <a:ahLst/>
              <a:cxnLst/>
              <a:rect l="l" t="t" r="r" b="b"/>
              <a:pathLst>
                <a:path w="1174" h="774" extrusionOk="0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1"/>
            <p:cNvSpPr/>
            <p:nvPr/>
          </p:nvSpPr>
          <p:spPr>
            <a:xfrm>
              <a:off x="2093925" y="917650"/>
              <a:ext cx="20200" cy="11125"/>
            </a:xfrm>
            <a:custGeom>
              <a:avLst/>
              <a:gdLst/>
              <a:ahLst/>
              <a:cxnLst/>
              <a:rect l="l" t="t" r="r" b="b"/>
              <a:pathLst>
                <a:path w="808" h="445" extrusionOk="0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1"/>
            <p:cNvSpPr/>
            <p:nvPr/>
          </p:nvSpPr>
          <p:spPr>
            <a:xfrm>
              <a:off x="2135225" y="957850"/>
              <a:ext cx="12225" cy="11225"/>
            </a:xfrm>
            <a:custGeom>
              <a:avLst/>
              <a:gdLst/>
              <a:ahLst/>
              <a:cxnLst/>
              <a:rect l="l" t="t" r="r" b="b"/>
              <a:pathLst>
                <a:path w="489" h="449" extrusionOk="0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1"/>
            <p:cNvSpPr/>
            <p:nvPr/>
          </p:nvSpPr>
          <p:spPr>
            <a:xfrm>
              <a:off x="2087975" y="914225"/>
              <a:ext cx="27175" cy="16800"/>
            </a:xfrm>
            <a:custGeom>
              <a:avLst/>
              <a:gdLst/>
              <a:ahLst/>
              <a:cxnLst/>
              <a:rect l="l" t="t" r="r" b="b"/>
              <a:pathLst>
                <a:path w="1087" h="672" extrusionOk="0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1"/>
            <p:cNvSpPr/>
            <p:nvPr/>
          </p:nvSpPr>
          <p:spPr>
            <a:xfrm>
              <a:off x="2098625" y="917675"/>
              <a:ext cx="15500" cy="11075"/>
            </a:xfrm>
            <a:custGeom>
              <a:avLst/>
              <a:gdLst/>
              <a:ahLst/>
              <a:cxnLst/>
              <a:rect l="l" t="t" r="r" b="b"/>
              <a:pathLst>
                <a:path w="620" h="443" extrusionOk="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1"/>
            <p:cNvSpPr/>
            <p:nvPr/>
          </p:nvSpPr>
          <p:spPr>
            <a:xfrm>
              <a:off x="1990675" y="994325"/>
              <a:ext cx="25350" cy="26525"/>
            </a:xfrm>
            <a:custGeom>
              <a:avLst/>
              <a:gdLst/>
              <a:ahLst/>
              <a:cxnLst/>
              <a:rect l="l" t="t" r="r" b="b"/>
              <a:pathLst>
                <a:path w="1014" h="1061" extrusionOk="0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1"/>
            <p:cNvSpPr/>
            <p:nvPr/>
          </p:nvSpPr>
          <p:spPr>
            <a:xfrm>
              <a:off x="2006050" y="989875"/>
              <a:ext cx="14800" cy="20075"/>
            </a:xfrm>
            <a:custGeom>
              <a:avLst/>
              <a:gdLst/>
              <a:ahLst/>
              <a:cxnLst/>
              <a:rect l="l" t="t" r="r" b="b"/>
              <a:pathLst>
                <a:path w="592" h="803" extrusionOk="0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1"/>
            <p:cNvSpPr/>
            <p:nvPr/>
          </p:nvSpPr>
          <p:spPr>
            <a:xfrm>
              <a:off x="1982375" y="998775"/>
              <a:ext cx="32425" cy="29500"/>
            </a:xfrm>
            <a:custGeom>
              <a:avLst/>
              <a:gdLst/>
              <a:ahLst/>
              <a:cxnLst/>
              <a:rect l="l" t="t" r="r" b="b"/>
              <a:pathLst>
                <a:path w="1297" h="1180" extrusionOk="0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1"/>
            <p:cNvSpPr/>
            <p:nvPr/>
          </p:nvSpPr>
          <p:spPr>
            <a:xfrm>
              <a:off x="1993250" y="994325"/>
              <a:ext cx="22775" cy="21375"/>
            </a:xfrm>
            <a:custGeom>
              <a:avLst/>
              <a:gdLst/>
              <a:ahLst/>
              <a:cxnLst/>
              <a:rect l="l" t="t" r="r" b="b"/>
              <a:pathLst>
                <a:path w="911" h="855" extrusionOk="0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1"/>
            <p:cNvSpPr/>
            <p:nvPr/>
          </p:nvSpPr>
          <p:spPr>
            <a:xfrm>
              <a:off x="2014675" y="1040825"/>
              <a:ext cx="46550" cy="37250"/>
            </a:xfrm>
            <a:custGeom>
              <a:avLst/>
              <a:gdLst/>
              <a:ahLst/>
              <a:cxnLst/>
              <a:rect l="l" t="t" r="r" b="b"/>
              <a:pathLst>
                <a:path w="1862" h="1490" extrusionOk="0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1"/>
            <p:cNvSpPr/>
            <p:nvPr/>
          </p:nvSpPr>
          <p:spPr>
            <a:xfrm>
              <a:off x="2017025" y="1040875"/>
              <a:ext cx="43400" cy="27625"/>
            </a:xfrm>
            <a:custGeom>
              <a:avLst/>
              <a:gdLst/>
              <a:ahLst/>
              <a:cxnLst/>
              <a:rect l="l" t="t" r="r" b="b"/>
              <a:pathLst>
                <a:path w="1736" h="1105" extrusionOk="0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1"/>
            <p:cNvSpPr/>
            <p:nvPr/>
          </p:nvSpPr>
          <p:spPr>
            <a:xfrm>
              <a:off x="2010475" y="1060875"/>
              <a:ext cx="59375" cy="30150"/>
            </a:xfrm>
            <a:custGeom>
              <a:avLst/>
              <a:gdLst/>
              <a:ahLst/>
              <a:cxnLst/>
              <a:rect l="l" t="t" r="r" b="b"/>
              <a:pathLst>
                <a:path w="2375" h="1206" extrusionOk="0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1"/>
            <p:cNvSpPr/>
            <p:nvPr/>
          </p:nvSpPr>
          <p:spPr>
            <a:xfrm>
              <a:off x="2054750" y="1107775"/>
              <a:ext cx="36100" cy="20900"/>
            </a:xfrm>
            <a:custGeom>
              <a:avLst/>
              <a:gdLst/>
              <a:ahLst/>
              <a:cxnLst/>
              <a:rect l="l" t="t" r="r" b="b"/>
              <a:pathLst>
                <a:path w="1444" h="836" extrusionOk="0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1"/>
            <p:cNvSpPr/>
            <p:nvPr/>
          </p:nvSpPr>
          <p:spPr>
            <a:xfrm>
              <a:off x="2058350" y="1119625"/>
              <a:ext cx="27075" cy="16125"/>
            </a:xfrm>
            <a:custGeom>
              <a:avLst/>
              <a:gdLst/>
              <a:ahLst/>
              <a:cxnLst/>
              <a:rect l="l" t="t" r="r" b="b"/>
              <a:pathLst>
                <a:path w="1083" h="645" extrusionOk="0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1"/>
            <p:cNvSpPr/>
            <p:nvPr/>
          </p:nvSpPr>
          <p:spPr>
            <a:xfrm>
              <a:off x="2115125" y="1040775"/>
              <a:ext cx="71075" cy="59300"/>
            </a:xfrm>
            <a:custGeom>
              <a:avLst/>
              <a:gdLst/>
              <a:ahLst/>
              <a:cxnLst/>
              <a:rect l="l" t="t" r="r" b="b"/>
              <a:pathLst>
                <a:path w="2843" h="2372" extrusionOk="0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1"/>
            <p:cNvSpPr/>
            <p:nvPr/>
          </p:nvSpPr>
          <p:spPr>
            <a:xfrm>
              <a:off x="2116675" y="1040800"/>
              <a:ext cx="64600" cy="48100"/>
            </a:xfrm>
            <a:custGeom>
              <a:avLst/>
              <a:gdLst/>
              <a:ahLst/>
              <a:cxnLst/>
              <a:rect l="l" t="t" r="r" b="b"/>
              <a:pathLst>
                <a:path w="2584" h="1924" extrusionOk="0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1"/>
            <p:cNvSpPr/>
            <p:nvPr/>
          </p:nvSpPr>
          <p:spPr>
            <a:xfrm>
              <a:off x="2110425" y="1065100"/>
              <a:ext cx="81725" cy="51375"/>
            </a:xfrm>
            <a:custGeom>
              <a:avLst/>
              <a:gdLst/>
              <a:ahLst/>
              <a:cxnLst/>
              <a:rect l="l" t="t" r="r" b="b"/>
              <a:pathLst>
                <a:path w="3269" h="2055" extrusionOk="0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1"/>
            <p:cNvSpPr/>
            <p:nvPr/>
          </p:nvSpPr>
          <p:spPr>
            <a:xfrm>
              <a:off x="2060400" y="1000950"/>
              <a:ext cx="15075" cy="10100"/>
            </a:xfrm>
            <a:custGeom>
              <a:avLst/>
              <a:gdLst/>
              <a:ahLst/>
              <a:cxnLst/>
              <a:rect l="l" t="t" r="r" b="b"/>
              <a:pathLst>
                <a:path w="603" h="404" extrusionOk="0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1"/>
            <p:cNvSpPr/>
            <p:nvPr/>
          </p:nvSpPr>
          <p:spPr>
            <a:xfrm>
              <a:off x="2060300" y="1004300"/>
              <a:ext cx="17850" cy="9425"/>
            </a:xfrm>
            <a:custGeom>
              <a:avLst/>
              <a:gdLst/>
              <a:ahLst/>
              <a:cxnLst/>
              <a:rect l="l" t="t" r="r" b="b"/>
              <a:pathLst>
                <a:path w="714" h="377" extrusionOk="0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1"/>
            <p:cNvSpPr/>
            <p:nvPr/>
          </p:nvSpPr>
          <p:spPr>
            <a:xfrm>
              <a:off x="2060500" y="1001000"/>
              <a:ext cx="13250" cy="8250"/>
            </a:xfrm>
            <a:custGeom>
              <a:avLst/>
              <a:gdLst/>
              <a:ahLst/>
              <a:cxnLst/>
              <a:rect l="l" t="t" r="r" b="b"/>
              <a:pathLst>
                <a:path w="530" h="330" extrusionOk="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1"/>
            <p:cNvSpPr/>
            <p:nvPr/>
          </p:nvSpPr>
          <p:spPr>
            <a:xfrm>
              <a:off x="2122825" y="999250"/>
              <a:ext cx="11800" cy="10400"/>
            </a:xfrm>
            <a:custGeom>
              <a:avLst/>
              <a:gdLst/>
              <a:ahLst/>
              <a:cxnLst/>
              <a:rect l="l" t="t" r="r" b="b"/>
              <a:pathLst>
                <a:path w="472" h="416" extrusionOk="0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1"/>
            <p:cNvSpPr/>
            <p:nvPr/>
          </p:nvSpPr>
          <p:spPr>
            <a:xfrm>
              <a:off x="2114525" y="995675"/>
              <a:ext cx="24100" cy="18925"/>
            </a:xfrm>
            <a:custGeom>
              <a:avLst/>
              <a:gdLst/>
              <a:ahLst/>
              <a:cxnLst/>
              <a:rect l="l" t="t" r="r" b="b"/>
              <a:pathLst>
                <a:path w="964" h="757" extrusionOk="0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1"/>
            <p:cNvSpPr/>
            <p:nvPr/>
          </p:nvSpPr>
          <p:spPr>
            <a:xfrm>
              <a:off x="2187300" y="1009025"/>
              <a:ext cx="7300" cy="6025"/>
            </a:xfrm>
            <a:custGeom>
              <a:avLst/>
              <a:gdLst/>
              <a:ahLst/>
              <a:cxnLst/>
              <a:rect l="l" t="t" r="r" b="b"/>
              <a:pathLst>
                <a:path w="292" h="241" extrusionOk="0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1"/>
            <p:cNvSpPr/>
            <p:nvPr/>
          </p:nvSpPr>
          <p:spPr>
            <a:xfrm>
              <a:off x="2139125" y="956125"/>
              <a:ext cx="8125" cy="5550"/>
            </a:xfrm>
            <a:custGeom>
              <a:avLst/>
              <a:gdLst/>
              <a:ahLst/>
              <a:cxnLst/>
              <a:rect l="l" t="t" r="r" b="b"/>
              <a:pathLst>
                <a:path w="325" h="222" extrusionOk="0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1"/>
            <p:cNvSpPr/>
            <p:nvPr/>
          </p:nvSpPr>
          <p:spPr>
            <a:xfrm>
              <a:off x="2185450" y="971825"/>
              <a:ext cx="8025" cy="6350"/>
            </a:xfrm>
            <a:custGeom>
              <a:avLst/>
              <a:gdLst/>
              <a:ahLst/>
              <a:cxnLst/>
              <a:rect l="l" t="t" r="r" b="b"/>
              <a:pathLst>
                <a:path w="321" h="254" extrusionOk="0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1"/>
            <p:cNvSpPr/>
            <p:nvPr/>
          </p:nvSpPr>
          <p:spPr>
            <a:xfrm>
              <a:off x="2141175" y="929525"/>
              <a:ext cx="15800" cy="8275"/>
            </a:xfrm>
            <a:custGeom>
              <a:avLst/>
              <a:gdLst/>
              <a:ahLst/>
              <a:cxnLst/>
              <a:rect l="l" t="t" r="r" b="b"/>
              <a:pathLst>
                <a:path w="632" h="331" extrusionOk="0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1"/>
            <p:cNvSpPr/>
            <p:nvPr/>
          </p:nvSpPr>
          <p:spPr>
            <a:xfrm>
              <a:off x="1984850" y="1062525"/>
              <a:ext cx="16325" cy="26225"/>
            </a:xfrm>
            <a:custGeom>
              <a:avLst/>
              <a:gdLst/>
              <a:ahLst/>
              <a:cxnLst/>
              <a:rect l="l" t="t" r="r" b="b"/>
              <a:pathLst>
                <a:path w="653" h="1049" extrusionOk="0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1"/>
            <p:cNvSpPr/>
            <p:nvPr/>
          </p:nvSpPr>
          <p:spPr>
            <a:xfrm>
              <a:off x="1983200" y="1063650"/>
              <a:ext cx="15200" cy="25025"/>
            </a:xfrm>
            <a:custGeom>
              <a:avLst/>
              <a:gdLst/>
              <a:ahLst/>
              <a:cxnLst/>
              <a:rect l="l" t="t" r="r" b="b"/>
              <a:pathLst>
                <a:path w="608" h="1001" extrusionOk="0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1"/>
            <p:cNvSpPr/>
            <p:nvPr/>
          </p:nvSpPr>
          <p:spPr>
            <a:xfrm>
              <a:off x="1986775" y="1072675"/>
              <a:ext cx="11825" cy="15925"/>
            </a:xfrm>
            <a:custGeom>
              <a:avLst/>
              <a:gdLst/>
              <a:ahLst/>
              <a:cxnLst/>
              <a:rect l="l" t="t" r="r" b="b"/>
              <a:pathLst>
                <a:path w="473" h="637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1"/>
            <p:cNvSpPr/>
            <p:nvPr/>
          </p:nvSpPr>
          <p:spPr>
            <a:xfrm>
              <a:off x="2181250" y="971800"/>
              <a:ext cx="11925" cy="9675"/>
            </a:xfrm>
            <a:custGeom>
              <a:avLst/>
              <a:gdLst/>
              <a:ahLst/>
              <a:cxnLst/>
              <a:rect l="l" t="t" r="r" b="b"/>
              <a:pathLst>
                <a:path w="477" h="387" extrusionOk="0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7" name="Google Shape;2237;p21"/>
          <p:cNvSpPr txBox="1">
            <a:spLocks noGrp="1"/>
          </p:cNvSpPr>
          <p:nvPr>
            <p:ph type="title" idx="4294967295"/>
          </p:nvPr>
        </p:nvSpPr>
        <p:spPr>
          <a:xfrm>
            <a:off x="2260800" y="159293"/>
            <a:ext cx="46224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0F836"/>
                </a:solidFill>
              </a:rPr>
              <a:t>Problem Statement</a:t>
            </a:r>
            <a:endParaRPr>
              <a:solidFill>
                <a:srgbClr val="50F836"/>
              </a:solidFill>
            </a:endParaRPr>
          </a:p>
        </p:txBody>
      </p:sp>
      <p:pic>
        <p:nvPicPr>
          <p:cNvPr id="2238" name="Google Shape;2238;p21" descr="Thinking Face on Apple iOS 13.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675" y="3870000"/>
            <a:ext cx="1011350" cy="10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21"/>
          <p:cNvSpPr/>
          <p:nvPr/>
        </p:nvSpPr>
        <p:spPr>
          <a:xfrm>
            <a:off x="1796250" y="3188709"/>
            <a:ext cx="5328900" cy="19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21"/>
          <p:cNvSpPr txBox="1">
            <a:spLocks noGrp="1"/>
          </p:cNvSpPr>
          <p:nvPr>
            <p:ph type="subTitle" idx="1"/>
          </p:nvPr>
        </p:nvSpPr>
        <p:spPr>
          <a:xfrm>
            <a:off x="1575454" y="2558400"/>
            <a:ext cx="5993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Well almost all of them… Already have iBanking...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That includes using MyInfo to register as well...</a:t>
            </a:r>
            <a:endParaRPr sz="1800"/>
          </a:p>
        </p:txBody>
      </p:sp>
      <p:sp>
        <p:nvSpPr>
          <p:cNvPr id="2241" name="Google Shape;2241;p21"/>
          <p:cNvSpPr/>
          <p:nvPr/>
        </p:nvSpPr>
        <p:spPr>
          <a:xfrm>
            <a:off x="2649853" y="2968173"/>
            <a:ext cx="895" cy="877"/>
          </a:xfrm>
          <a:custGeom>
            <a:avLst/>
            <a:gdLst/>
            <a:ahLst/>
            <a:cxnLst/>
            <a:rect l="l" t="t" r="r" b="b"/>
            <a:pathLst>
              <a:path w="197" h="193" extrusionOk="0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21"/>
          <p:cNvSpPr/>
          <p:nvPr/>
        </p:nvSpPr>
        <p:spPr>
          <a:xfrm>
            <a:off x="2656465" y="2960439"/>
            <a:ext cx="936" cy="936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3" name="Google Shape;22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50" y="4306399"/>
            <a:ext cx="1499969" cy="5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6770" y="2960444"/>
            <a:ext cx="1489149" cy="14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21"/>
          <p:cNvPicPr preferRelativeResize="0"/>
          <p:nvPr/>
        </p:nvPicPr>
        <p:blipFill rotWithShape="1">
          <a:blip r:embed="rId6">
            <a:alphaModFix/>
          </a:blip>
          <a:srcRect t="19935"/>
          <a:stretch/>
        </p:blipFill>
        <p:spPr>
          <a:xfrm>
            <a:off x="3526225" y="3188698"/>
            <a:ext cx="1979874" cy="13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8333" y="3954275"/>
            <a:ext cx="2185542" cy="12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7" name="Google Shape;2247;p21"/>
          <p:cNvSpPr txBox="1">
            <a:spLocks noGrp="1"/>
          </p:cNvSpPr>
          <p:nvPr>
            <p:ph type="subTitle" idx="1"/>
          </p:nvPr>
        </p:nvSpPr>
        <p:spPr>
          <a:xfrm>
            <a:off x="5434856" y="4256618"/>
            <a:ext cx="1662000" cy="2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</a:rPr>
              <a:t>The list goes on...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22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can we do better?</a:t>
            </a:r>
            <a:endParaRPr/>
          </a:p>
        </p:txBody>
      </p:sp>
      <p:sp>
        <p:nvSpPr>
          <p:cNvPr id="2253" name="Google Shape;2253;p22"/>
          <p:cNvSpPr txBox="1">
            <a:spLocks noGrp="1"/>
          </p:cNvSpPr>
          <p:nvPr>
            <p:ph type="subTitle" idx="1"/>
          </p:nvPr>
        </p:nvSpPr>
        <p:spPr>
          <a:xfrm flipH="1">
            <a:off x="874500" y="3054250"/>
            <a:ext cx="17454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Engage clients in the same portal that they do their transactions! This subtly encourages them to use the portal!</a:t>
            </a:r>
            <a:endParaRPr sz="1100"/>
          </a:p>
        </p:txBody>
      </p:sp>
      <p:sp>
        <p:nvSpPr>
          <p:cNvPr id="2254" name="Google Shape;2254;p22"/>
          <p:cNvSpPr txBox="1">
            <a:spLocks noGrp="1"/>
          </p:cNvSpPr>
          <p:nvPr>
            <p:ph type="subTitle" idx="4"/>
          </p:nvPr>
        </p:nvSpPr>
        <p:spPr>
          <a:xfrm flipH="1">
            <a:off x="3673500" y="3054250"/>
            <a:ext cx="1745400" cy="1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In today’s era, many decision parameters can be data driven. Instant approval of accounts should be the most basic functionality of a modern bank.</a:t>
            </a:r>
            <a:endParaRPr sz="1100"/>
          </a:p>
        </p:txBody>
      </p:sp>
      <p:sp>
        <p:nvSpPr>
          <p:cNvPr id="2255" name="Google Shape;2255;p22"/>
          <p:cNvSpPr txBox="1">
            <a:spLocks noGrp="1"/>
          </p:cNvSpPr>
          <p:nvPr>
            <p:ph type="subTitle" idx="6"/>
          </p:nvPr>
        </p:nvSpPr>
        <p:spPr>
          <a:xfrm flipH="1">
            <a:off x="6525275" y="3054250"/>
            <a:ext cx="17454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No more confusing buttons. Do what you need at your fingertips!</a:t>
            </a:r>
            <a:endParaRPr sz="1100"/>
          </a:p>
        </p:txBody>
      </p:sp>
      <p:grpSp>
        <p:nvGrpSpPr>
          <p:cNvPr id="2256" name="Google Shape;2256;p22"/>
          <p:cNvGrpSpPr/>
          <p:nvPr/>
        </p:nvGrpSpPr>
        <p:grpSpPr>
          <a:xfrm>
            <a:off x="1574442" y="2013513"/>
            <a:ext cx="5955894" cy="345324"/>
            <a:chOff x="1574442" y="2318313"/>
            <a:chExt cx="5955894" cy="345324"/>
          </a:xfrm>
        </p:grpSpPr>
        <p:sp>
          <p:nvSpPr>
            <p:cNvPr id="2257" name="Google Shape;2257;p22"/>
            <p:cNvSpPr/>
            <p:nvPr/>
          </p:nvSpPr>
          <p:spPr>
            <a:xfrm>
              <a:off x="4399231" y="2319387"/>
              <a:ext cx="345541" cy="343185"/>
            </a:xfrm>
            <a:custGeom>
              <a:avLst/>
              <a:gdLst/>
              <a:ahLst/>
              <a:cxnLst/>
              <a:rect l="l" t="t" r="r" b="b"/>
              <a:pathLst>
                <a:path w="12760" h="12673" extrusionOk="0">
                  <a:moveTo>
                    <a:pt x="2225" y="866"/>
                  </a:moveTo>
                  <a:cubicBezTo>
                    <a:pt x="2371" y="866"/>
                    <a:pt x="2521" y="929"/>
                    <a:pt x="2647" y="1056"/>
                  </a:cubicBezTo>
                  <a:lnTo>
                    <a:pt x="3245" y="1654"/>
                  </a:lnTo>
                  <a:lnTo>
                    <a:pt x="1702" y="3166"/>
                  </a:lnTo>
                  <a:lnTo>
                    <a:pt x="1103" y="2599"/>
                  </a:lnTo>
                  <a:cubicBezTo>
                    <a:pt x="1072" y="2536"/>
                    <a:pt x="977" y="2473"/>
                    <a:pt x="977" y="2379"/>
                  </a:cubicBezTo>
                  <a:cubicBezTo>
                    <a:pt x="914" y="2190"/>
                    <a:pt x="946" y="1906"/>
                    <a:pt x="1103" y="1749"/>
                  </a:cubicBezTo>
                  <a:lnTo>
                    <a:pt x="1828" y="1056"/>
                  </a:lnTo>
                  <a:cubicBezTo>
                    <a:pt x="1938" y="929"/>
                    <a:pt x="2080" y="866"/>
                    <a:pt x="2225" y="866"/>
                  </a:cubicBezTo>
                  <a:close/>
                  <a:moveTo>
                    <a:pt x="3812" y="2221"/>
                  </a:moveTo>
                  <a:lnTo>
                    <a:pt x="4506" y="2914"/>
                  </a:lnTo>
                  <a:lnTo>
                    <a:pt x="2962" y="4427"/>
                  </a:lnTo>
                  <a:lnTo>
                    <a:pt x="2300" y="3765"/>
                  </a:lnTo>
                  <a:lnTo>
                    <a:pt x="3812" y="2221"/>
                  </a:lnTo>
                  <a:close/>
                  <a:moveTo>
                    <a:pt x="9452" y="1056"/>
                  </a:moveTo>
                  <a:lnTo>
                    <a:pt x="11783" y="3387"/>
                  </a:lnTo>
                  <a:lnTo>
                    <a:pt x="8979" y="6159"/>
                  </a:lnTo>
                  <a:lnTo>
                    <a:pt x="6648" y="3828"/>
                  </a:lnTo>
                  <a:lnTo>
                    <a:pt x="7908" y="2599"/>
                  </a:lnTo>
                  <a:lnTo>
                    <a:pt x="8790" y="3450"/>
                  </a:lnTo>
                  <a:cubicBezTo>
                    <a:pt x="8869" y="3529"/>
                    <a:pt x="8979" y="3568"/>
                    <a:pt x="9090" y="3568"/>
                  </a:cubicBezTo>
                  <a:cubicBezTo>
                    <a:pt x="9200" y="3568"/>
                    <a:pt x="9310" y="3529"/>
                    <a:pt x="9389" y="3450"/>
                  </a:cubicBezTo>
                  <a:cubicBezTo>
                    <a:pt x="9546" y="3292"/>
                    <a:pt x="9546" y="3009"/>
                    <a:pt x="9389" y="2851"/>
                  </a:cubicBezTo>
                  <a:lnTo>
                    <a:pt x="8507" y="2001"/>
                  </a:lnTo>
                  <a:lnTo>
                    <a:pt x="9452" y="1056"/>
                  </a:lnTo>
                  <a:close/>
                  <a:moveTo>
                    <a:pt x="5041" y="3450"/>
                  </a:moveTo>
                  <a:cubicBezTo>
                    <a:pt x="5356" y="3765"/>
                    <a:pt x="10366" y="8711"/>
                    <a:pt x="10523" y="8932"/>
                  </a:cubicBezTo>
                  <a:lnTo>
                    <a:pt x="8948" y="10412"/>
                  </a:lnTo>
                  <a:lnTo>
                    <a:pt x="3497" y="4994"/>
                  </a:lnTo>
                  <a:lnTo>
                    <a:pt x="5041" y="3450"/>
                  </a:lnTo>
                  <a:close/>
                  <a:moveTo>
                    <a:pt x="10996" y="9625"/>
                  </a:moveTo>
                  <a:lnTo>
                    <a:pt x="11657" y="11610"/>
                  </a:lnTo>
                  <a:lnTo>
                    <a:pt x="9609" y="10948"/>
                  </a:lnTo>
                  <a:lnTo>
                    <a:pt x="10996" y="9625"/>
                  </a:lnTo>
                  <a:close/>
                  <a:moveTo>
                    <a:pt x="3939" y="6600"/>
                  </a:moveTo>
                  <a:lnTo>
                    <a:pt x="6270" y="8932"/>
                  </a:lnTo>
                  <a:lnTo>
                    <a:pt x="3466" y="11736"/>
                  </a:lnTo>
                  <a:lnTo>
                    <a:pt x="1135" y="9404"/>
                  </a:lnTo>
                  <a:lnTo>
                    <a:pt x="2489" y="8050"/>
                  </a:lnTo>
                  <a:lnTo>
                    <a:pt x="3340" y="8932"/>
                  </a:lnTo>
                  <a:cubicBezTo>
                    <a:pt x="3419" y="9010"/>
                    <a:pt x="3529" y="9050"/>
                    <a:pt x="3639" y="9050"/>
                  </a:cubicBezTo>
                  <a:cubicBezTo>
                    <a:pt x="3749" y="9050"/>
                    <a:pt x="3860" y="9010"/>
                    <a:pt x="3939" y="8932"/>
                  </a:cubicBezTo>
                  <a:cubicBezTo>
                    <a:pt x="4096" y="8774"/>
                    <a:pt x="4096" y="8491"/>
                    <a:pt x="3939" y="8333"/>
                  </a:cubicBezTo>
                  <a:lnTo>
                    <a:pt x="3088" y="7482"/>
                  </a:lnTo>
                  <a:lnTo>
                    <a:pt x="3939" y="6600"/>
                  </a:lnTo>
                  <a:close/>
                  <a:moveTo>
                    <a:pt x="2194" y="0"/>
                  </a:moveTo>
                  <a:cubicBezTo>
                    <a:pt x="1828" y="0"/>
                    <a:pt x="1465" y="142"/>
                    <a:pt x="1198" y="425"/>
                  </a:cubicBezTo>
                  <a:lnTo>
                    <a:pt x="473" y="1119"/>
                  </a:lnTo>
                  <a:cubicBezTo>
                    <a:pt x="221" y="1402"/>
                    <a:pt x="95" y="1749"/>
                    <a:pt x="95" y="2127"/>
                  </a:cubicBezTo>
                  <a:cubicBezTo>
                    <a:pt x="95" y="2473"/>
                    <a:pt x="252" y="2851"/>
                    <a:pt x="473" y="3103"/>
                  </a:cubicBezTo>
                  <a:lnTo>
                    <a:pt x="1387" y="4017"/>
                  </a:lnTo>
                  <a:cubicBezTo>
                    <a:pt x="1387" y="4017"/>
                    <a:pt x="2647" y="5277"/>
                    <a:pt x="2615" y="5277"/>
                  </a:cubicBezTo>
                  <a:lnTo>
                    <a:pt x="3277" y="5939"/>
                  </a:lnTo>
                  <a:lnTo>
                    <a:pt x="2174" y="7041"/>
                  </a:lnTo>
                  <a:lnTo>
                    <a:pt x="2048" y="7167"/>
                  </a:lnTo>
                  <a:lnTo>
                    <a:pt x="158" y="9058"/>
                  </a:lnTo>
                  <a:cubicBezTo>
                    <a:pt x="0" y="9215"/>
                    <a:pt x="0" y="9467"/>
                    <a:pt x="158" y="9625"/>
                  </a:cubicBezTo>
                  <a:lnTo>
                    <a:pt x="3088" y="12555"/>
                  </a:lnTo>
                  <a:cubicBezTo>
                    <a:pt x="3167" y="12634"/>
                    <a:pt x="3269" y="12673"/>
                    <a:pt x="3371" y="12673"/>
                  </a:cubicBezTo>
                  <a:cubicBezTo>
                    <a:pt x="3474" y="12673"/>
                    <a:pt x="3576" y="12634"/>
                    <a:pt x="3655" y="12555"/>
                  </a:cubicBezTo>
                  <a:lnTo>
                    <a:pt x="6742" y="9467"/>
                  </a:lnTo>
                  <a:lnTo>
                    <a:pt x="8570" y="11295"/>
                  </a:lnTo>
                  <a:cubicBezTo>
                    <a:pt x="8601" y="11326"/>
                    <a:pt x="8633" y="11358"/>
                    <a:pt x="8696" y="11358"/>
                  </a:cubicBezTo>
                  <a:cubicBezTo>
                    <a:pt x="8759" y="11452"/>
                    <a:pt x="8822" y="11515"/>
                    <a:pt x="8948" y="11578"/>
                  </a:cubicBezTo>
                  <a:lnTo>
                    <a:pt x="12098" y="12618"/>
                  </a:lnTo>
                  <a:cubicBezTo>
                    <a:pt x="12147" y="12637"/>
                    <a:pt x="12196" y="12646"/>
                    <a:pt x="12243" y="12646"/>
                  </a:cubicBezTo>
                  <a:cubicBezTo>
                    <a:pt x="12500" y="12646"/>
                    <a:pt x="12709" y="12380"/>
                    <a:pt x="12602" y="12114"/>
                  </a:cubicBezTo>
                  <a:lnTo>
                    <a:pt x="11657" y="8963"/>
                  </a:lnTo>
                  <a:cubicBezTo>
                    <a:pt x="11626" y="8900"/>
                    <a:pt x="11594" y="8806"/>
                    <a:pt x="11468" y="8743"/>
                  </a:cubicBezTo>
                  <a:cubicBezTo>
                    <a:pt x="11437" y="8648"/>
                    <a:pt x="11531" y="8806"/>
                    <a:pt x="9546" y="6758"/>
                  </a:cubicBezTo>
                  <a:lnTo>
                    <a:pt x="12602" y="3702"/>
                  </a:lnTo>
                  <a:cubicBezTo>
                    <a:pt x="12760" y="3544"/>
                    <a:pt x="12760" y="3261"/>
                    <a:pt x="12602" y="3103"/>
                  </a:cubicBezTo>
                  <a:lnTo>
                    <a:pt x="9704" y="173"/>
                  </a:lnTo>
                  <a:cubicBezTo>
                    <a:pt x="9625" y="95"/>
                    <a:pt x="9515" y="55"/>
                    <a:pt x="9405" y="55"/>
                  </a:cubicBezTo>
                  <a:cubicBezTo>
                    <a:pt x="9294" y="55"/>
                    <a:pt x="9184" y="95"/>
                    <a:pt x="9105" y="173"/>
                  </a:cubicBezTo>
                  <a:lnTo>
                    <a:pt x="7656" y="1654"/>
                  </a:lnTo>
                  <a:lnTo>
                    <a:pt x="7530" y="1749"/>
                  </a:lnTo>
                  <a:lnTo>
                    <a:pt x="6049" y="3261"/>
                  </a:lnTo>
                  <a:lnTo>
                    <a:pt x="3214" y="425"/>
                  </a:lnTo>
                  <a:cubicBezTo>
                    <a:pt x="2930" y="142"/>
                    <a:pt x="2560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1574442" y="2319653"/>
              <a:ext cx="345568" cy="342643"/>
            </a:xfrm>
            <a:custGeom>
              <a:avLst/>
              <a:gdLst/>
              <a:ahLst/>
              <a:cxnLst/>
              <a:rect l="l" t="t" r="r" b="b"/>
              <a:pathLst>
                <a:path w="12761" h="12653" extrusionOk="0">
                  <a:moveTo>
                    <a:pt x="6396" y="866"/>
                  </a:moveTo>
                  <a:lnTo>
                    <a:pt x="11469" y="3796"/>
                  </a:lnTo>
                  <a:cubicBezTo>
                    <a:pt x="8759" y="5340"/>
                    <a:pt x="12729" y="3072"/>
                    <a:pt x="6396" y="6695"/>
                  </a:cubicBezTo>
                  <a:cubicBezTo>
                    <a:pt x="1" y="3072"/>
                    <a:pt x="4097" y="5403"/>
                    <a:pt x="1324" y="3796"/>
                  </a:cubicBezTo>
                  <a:lnTo>
                    <a:pt x="6396" y="866"/>
                  </a:lnTo>
                  <a:close/>
                  <a:moveTo>
                    <a:pt x="10208" y="5498"/>
                  </a:moveTo>
                  <a:lnTo>
                    <a:pt x="10208" y="8081"/>
                  </a:lnTo>
                  <a:cubicBezTo>
                    <a:pt x="10177" y="8207"/>
                    <a:pt x="10051" y="8365"/>
                    <a:pt x="9925" y="8428"/>
                  </a:cubicBezTo>
                  <a:cubicBezTo>
                    <a:pt x="9312" y="8970"/>
                    <a:pt x="7887" y="9300"/>
                    <a:pt x="6364" y="9300"/>
                  </a:cubicBezTo>
                  <a:cubicBezTo>
                    <a:pt x="5852" y="9300"/>
                    <a:pt x="5329" y="9263"/>
                    <a:pt x="4821" y="9184"/>
                  </a:cubicBezTo>
                  <a:cubicBezTo>
                    <a:pt x="4317" y="9121"/>
                    <a:pt x="3718" y="8963"/>
                    <a:pt x="3246" y="8711"/>
                  </a:cubicBezTo>
                  <a:cubicBezTo>
                    <a:pt x="2994" y="8585"/>
                    <a:pt x="2584" y="8333"/>
                    <a:pt x="2584" y="8050"/>
                  </a:cubicBezTo>
                  <a:lnTo>
                    <a:pt x="2584" y="5498"/>
                  </a:lnTo>
                  <a:cubicBezTo>
                    <a:pt x="4412" y="6537"/>
                    <a:pt x="4317" y="6474"/>
                    <a:pt x="6207" y="7545"/>
                  </a:cubicBezTo>
                  <a:cubicBezTo>
                    <a:pt x="6255" y="7577"/>
                    <a:pt x="6318" y="7593"/>
                    <a:pt x="6385" y="7593"/>
                  </a:cubicBezTo>
                  <a:cubicBezTo>
                    <a:pt x="6452" y="7593"/>
                    <a:pt x="6522" y="7577"/>
                    <a:pt x="6585" y="7545"/>
                  </a:cubicBezTo>
                  <a:cubicBezTo>
                    <a:pt x="6617" y="7482"/>
                    <a:pt x="9925" y="5592"/>
                    <a:pt x="10208" y="5498"/>
                  </a:cubicBezTo>
                  <a:close/>
                  <a:moveTo>
                    <a:pt x="6385" y="0"/>
                  </a:moveTo>
                  <a:cubicBezTo>
                    <a:pt x="6318" y="0"/>
                    <a:pt x="6255" y="16"/>
                    <a:pt x="6207" y="47"/>
                  </a:cubicBezTo>
                  <a:lnTo>
                    <a:pt x="284" y="3450"/>
                  </a:lnTo>
                  <a:cubicBezTo>
                    <a:pt x="1" y="3607"/>
                    <a:pt x="1" y="3985"/>
                    <a:pt x="284" y="4143"/>
                  </a:cubicBezTo>
                  <a:lnTo>
                    <a:pt x="1797" y="4962"/>
                  </a:lnTo>
                  <a:lnTo>
                    <a:pt x="1797" y="8018"/>
                  </a:lnTo>
                  <a:cubicBezTo>
                    <a:pt x="1797" y="8711"/>
                    <a:pt x="2458" y="9215"/>
                    <a:pt x="3088" y="9499"/>
                  </a:cubicBezTo>
                  <a:cubicBezTo>
                    <a:pt x="3994" y="9903"/>
                    <a:pt x="5215" y="10104"/>
                    <a:pt x="6430" y="10104"/>
                  </a:cubicBezTo>
                  <a:cubicBezTo>
                    <a:pt x="7963" y="10104"/>
                    <a:pt x="9488" y="9785"/>
                    <a:pt x="10366" y="9152"/>
                  </a:cubicBezTo>
                  <a:cubicBezTo>
                    <a:pt x="10776" y="8869"/>
                    <a:pt x="11091" y="8491"/>
                    <a:pt x="11091" y="8018"/>
                  </a:cubicBezTo>
                  <a:lnTo>
                    <a:pt x="11091" y="4962"/>
                  </a:lnTo>
                  <a:lnTo>
                    <a:pt x="11941" y="4490"/>
                  </a:lnTo>
                  <a:lnTo>
                    <a:pt x="11941" y="12208"/>
                  </a:lnTo>
                  <a:cubicBezTo>
                    <a:pt x="11941" y="12429"/>
                    <a:pt x="12099" y="12618"/>
                    <a:pt x="12288" y="12649"/>
                  </a:cubicBezTo>
                  <a:cubicBezTo>
                    <a:pt x="12306" y="12652"/>
                    <a:pt x="12325" y="12653"/>
                    <a:pt x="12343" y="12653"/>
                  </a:cubicBezTo>
                  <a:cubicBezTo>
                    <a:pt x="12571" y="12653"/>
                    <a:pt x="12760" y="12475"/>
                    <a:pt x="12760" y="12271"/>
                  </a:cubicBezTo>
                  <a:lnTo>
                    <a:pt x="12760" y="3796"/>
                  </a:lnTo>
                  <a:cubicBezTo>
                    <a:pt x="12729" y="3639"/>
                    <a:pt x="12666" y="3513"/>
                    <a:pt x="12508" y="3450"/>
                  </a:cubicBezTo>
                  <a:lnTo>
                    <a:pt x="6585" y="47"/>
                  </a:lnTo>
                  <a:cubicBezTo>
                    <a:pt x="6522" y="16"/>
                    <a:pt x="6452" y="0"/>
                    <a:pt x="6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7263273" y="2318313"/>
              <a:ext cx="267063" cy="345324"/>
            </a:xfrm>
            <a:custGeom>
              <a:avLst/>
              <a:gdLst/>
              <a:ahLst/>
              <a:cxnLst/>
              <a:rect l="l" t="t" r="r" b="b"/>
              <a:pathLst>
                <a:path w="9862" h="12752" extrusionOk="0">
                  <a:moveTo>
                    <a:pt x="2395" y="1001"/>
                  </a:moveTo>
                  <a:lnTo>
                    <a:pt x="5042" y="3552"/>
                  </a:lnTo>
                  <a:lnTo>
                    <a:pt x="3971" y="4655"/>
                  </a:lnTo>
                  <a:lnTo>
                    <a:pt x="1356" y="2103"/>
                  </a:lnTo>
                  <a:lnTo>
                    <a:pt x="2395" y="1001"/>
                  </a:lnTo>
                  <a:close/>
                  <a:moveTo>
                    <a:pt x="5640" y="4151"/>
                  </a:moveTo>
                  <a:lnTo>
                    <a:pt x="6302" y="4781"/>
                  </a:lnTo>
                  <a:lnTo>
                    <a:pt x="5231" y="5884"/>
                  </a:lnTo>
                  <a:lnTo>
                    <a:pt x="4569" y="5254"/>
                  </a:lnTo>
                  <a:lnTo>
                    <a:pt x="5640" y="4151"/>
                  </a:lnTo>
                  <a:close/>
                  <a:moveTo>
                    <a:pt x="4443" y="8562"/>
                  </a:moveTo>
                  <a:cubicBezTo>
                    <a:pt x="4664" y="8562"/>
                    <a:pt x="4821" y="8688"/>
                    <a:pt x="4853" y="8845"/>
                  </a:cubicBezTo>
                  <a:cubicBezTo>
                    <a:pt x="4884" y="8908"/>
                    <a:pt x="4853" y="8877"/>
                    <a:pt x="4884" y="9790"/>
                  </a:cubicBezTo>
                  <a:lnTo>
                    <a:pt x="4884" y="10200"/>
                  </a:lnTo>
                  <a:lnTo>
                    <a:pt x="4065" y="10200"/>
                  </a:lnTo>
                  <a:lnTo>
                    <a:pt x="4065" y="9003"/>
                  </a:lnTo>
                  <a:cubicBezTo>
                    <a:pt x="4065" y="8751"/>
                    <a:pt x="4254" y="8562"/>
                    <a:pt x="4443" y="8562"/>
                  </a:cubicBezTo>
                  <a:close/>
                  <a:moveTo>
                    <a:pt x="7814" y="10956"/>
                  </a:moveTo>
                  <a:cubicBezTo>
                    <a:pt x="8035" y="10956"/>
                    <a:pt x="8224" y="11145"/>
                    <a:pt x="8224" y="11366"/>
                  </a:cubicBezTo>
                  <a:lnTo>
                    <a:pt x="8224" y="11744"/>
                  </a:lnTo>
                  <a:lnTo>
                    <a:pt x="789" y="11870"/>
                  </a:lnTo>
                  <a:lnTo>
                    <a:pt x="789" y="11460"/>
                  </a:lnTo>
                  <a:cubicBezTo>
                    <a:pt x="789" y="11271"/>
                    <a:pt x="915" y="11114"/>
                    <a:pt x="1072" y="11082"/>
                  </a:cubicBezTo>
                  <a:cubicBezTo>
                    <a:pt x="1104" y="11066"/>
                    <a:pt x="1072" y="11066"/>
                    <a:pt x="1371" y="11066"/>
                  </a:cubicBezTo>
                  <a:cubicBezTo>
                    <a:pt x="1671" y="11066"/>
                    <a:pt x="2301" y="11066"/>
                    <a:pt x="3656" y="11051"/>
                  </a:cubicBezTo>
                  <a:cubicBezTo>
                    <a:pt x="3719" y="11051"/>
                    <a:pt x="5357" y="10988"/>
                    <a:pt x="5325" y="10988"/>
                  </a:cubicBezTo>
                  <a:cubicBezTo>
                    <a:pt x="5483" y="10988"/>
                    <a:pt x="7121" y="10956"/>
                    <a:pt x="7814" y="10956"/>
                  </a:cubicBezTo>
                  <a:close/>
                  <a:moveTo>
                    <a:pt x="2427" y="0"/>
                  </a:moveTo>
                  <a:cubicBezTo>
                    <a:pt x="2324" y="0"/>
                    <a:pt x="2222" y="40"/>
                    <a:pt x="2143" y="118"/>
                  </a:cubicBezTo>
                  <a:lnTo>
                    <a:pt x="505" y="1820"/>
                  </a:lnTo>
                  <a:cubicBezTo>
                    <a:pt x="348" y="1977"/>
                    <a:pt x="348" y="2261"/>
                    <a:pt x="505" y="2418"/>
                  </a:cubicBezTo>
                  <a:lnTo>
                    <a:pt x="1608" y="3458"/>
                  </a:lnTo>
                  <a:cubicBezTo>
                    <a:pt x="726" y="4624"/>
                    <a:pt x="505" y="6104"/>
                    <a:pt x="946" y="7396"/>
                  </a:cubicBezTo>
                  <a:cubicBezTo>
                    <a:pt x="1356" y="8499"/>
                    <a:pt x="2175" y="9412"/>
                    <a:pt x="3277" y="9885"/>
                  </a:cubicBezTo>
                  <a:lnTo>
                    <a:pt x="3277" y="10263"/>
                  </a:lnTo>
                  <a:lnTo>
                    <a:pt x="1230" y="10294"/>
                  </a:lnTo>
                  <a:cubicBezTo>
                    <a:pt x="568" y="10294"/>
                    <a:pt x="1" y="10862"/>
                    <a:pt x="1" y="11555"/>
                  </a:cubicBezTo>
                  <a:lnTo>
                    <a:pt x="1" y="12374"/>
                  </a:lnTo>
                  <a:cubicBezTo>
                    <a:pt x="1" y="12594"/>
                    <a:pt x="222" y="12752"/>
                    <a:pt x="442" y="12752"/>
                  </a:cubicBezTo>
                  <a:lnTo>
                    <a:pt x="8728" y="12657"/>
                  </a:lnTo>
                  <a:cubicBezTo>
                    <a:pt x="8948" y="12657"/>
                    <a:pt x="9106" y="12437"/>
                    <a:pt x="9106" y="12216"/>
                  </a:cubicBezTo>
                  <a:lnTo>
                    <a:pt x="9106" y="11397"/>
                  </a:lnTo>
                  <a:cubicBezTo>
                    <a:pt x="9106" y="10704"/>
                    <a:pt x="8507" y="10168"/>
                    <a:pt x="7846" y="10168"/>
                  </a:cubicBezTo>
                  <a:lnTo>
                    <a:pt x="5798" y="10200"/>
                  </a:lnTo>
                  <a:lnTo>
                    <a:pt x="5798" y="10137"/>
                  </a:lnTo>
                  <a:cubicBezTo>
                    <a:pt x="7153" y="9853"/>
                    <a:pt x="8255" y="8908"/>
                    <a:pt x="8759" y="7680"/>
                  </a:cubicBezTo>
                  <a:lnTo>
                    <a:pt x="9452" y="7680"/>
                  </a:lnTo>
                  <a:cubicBezTo>
                    <a:pt x="9704" y="7680"/>
                    <a:pt x="9862" y="7491"/>
                    <a:pt x="9862" y="7270"/>
                  </a:cubicBezTo>
                  <a:cubicBezTo>
                    <a:pt x="9799" y="6986"/>
                    <a:pt x="9610" y="6797"/>
                    <a:pt x="9389" y="6797"/>
                  </a:cubicBezTo>
                  <a:lnTo>
                    <a:pt x="6901" y="6829"/>
                  </a:lnTo>
                  <a:cubicBezTo>
                    <a:pt x="6649" y="6829"/>
                    <a:pt x="6491" y="7018"/>
                    <a:pt x="6491" y="7270"/>
                  </a:cubicBezTo>
                  <a:cubicBezTo>
                    <a:pt x="6491" y="7491"/>
                    <a:pt x="6712" y="7648"/>
                    <a:pt x="6932" y="7648"/>
                  </a:cubicBezTo>
                  <a:lnTo>
                    <a:pt x="7751" y="7648"/>
                  </a:lnTo>
                  <a:cubicBezTo>
                    <a:pt x="7342" y="8436"/>
                    <a:pt x="6586" y="9003"/>
                    <a:pt x="5703" y="9223"/>
                  </a:cubicBezTo>
                  <a:lnTo>
                    <a:pt x="5703" y="8908"/>
                  </a:lnTo>
                  <a:cubicBezTo>
                    <a:pt x="5703" y="8341"/>
                    <a:pt x="5357" y="7900"/>
                    <a:pt x="4821" y="7711"/>
                  </a:cubicBezTo>
                  <a:cubicBezTo>
                    <a:pt x="4709" y="7680"/>
                    <a:pt x="4598" y="7665"/>
                    <a:pt x="4488" y="7665"/>
                  </a:cubicBezTo>
                  <a:cubicBezTo>
                    <a:pt x="3826" y="7665"/>
                    <a:pt x="3246" y="8205"/>
                    <a:pt x="3246" y="8908"/>
                  </a:cubicBezTo>
                  <a:cubicBezTo>
                    <a:pt x="1450" y="7932"/>
                    <a:pt x="1041" y="5569"/>
                    <a:pt x="2206" y="4025"/>
                  </a:cubicBezTo>
                  <a:lnTo>
                    <a:pt x="2206" y="4025"/>
                  </a:lnTo>
                  <a:lnTo>
                    <a:pt x="5010" y="6734"/>
                  </a:lnTo>
                  <a:cubicBezTo>
                    <a:pt x="5089" y="6813"/>
                    <a:pt x="5199" y="6853"/>
                    <a:pt x="5310" y="6853"/>
                  </a:cubicBezTo>
                  <a:cubicBezTo>
                    <a:pt x="5420" y="6853"/>
                    <a:pt x="5530" y="6813"/>
                    <a:pt x="5609" y="6734"/>
                  </a:cubicBezTo>
                  <a:lnTo>
                    <a:pt x="7216" y="5033"/>
                  </a:lnTo>
                  <a:cubicBezTo>
                    <a:pt x="7373" y="4876"/>
                    <a:pt x="7373" y="4624"/>
                    <a:pt x="7216" y="4466"/>
                  </a:cubicBezTo>
                  <a:lnTo>
                    <a:pt x="5955" y="3237"/>
                  </a:lnTo>
                  <a:lnTo>
                    <a:pt x="2710" y="118"/>
                  </a:lnTo>
                  <a:cubicBezTo>
                    <a:pt x="2632" y="40"/>
                    <a:pt x="2529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22"/>
          <p:cNvSpPr txBox="1">
            <a:spLocks noGrp="1"/>
          </p:cNvSpPr>
          <p:nvPr>
            <p:ph type="title" idx="5"/>
          </p:nvPr>
        </p:nvSpPr>
        <p:spPr>
          <a:xfrm flipH="1">
            <a:off x="6451554" y="2807499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SIMPLIFIED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USAGE</a:t>
            </a:r>
            <a:endParaRPr/>
          </a:p>
        </p:txBody>
      </p:sp>
      <p:sp>
        <p:nvSpPr>
          <p:cNvPr id="2261" name="Google Shape;2261;p22"/>
          <p:cNvSpPr txBox="1">
            <a:spLocks noGrp="1"/>
          </p:cNvSpPr>
          <p:nvPr>
            <p:ph type="title" idx="2"/>
          </p:nvPr>
        </p:nvSpPr>
        <p:spPr>
          <a:xfrm flipH="1">
            <a:off x="801979" y="2807499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Client engagement</a:t>
            </a:r>
            <a:endParaRPr/>
          </a:p>
        </p:txBody>
      </p:sp>
      <p:sp>
        <p:nvSpPr>
          <p:cNvPr id="2262" name="Google Shape;2262;p22"/>
          <p:cNvSpPr txBox="1">
            <a:spLocks noGrp="1"/>
          </p:cNvSpPr>
          <p:nvPr>
            <p:ph type="title" idx="3"/>
          </p:nvPr>
        </p:nvSpPr>
        <p:spPr>
          <a:xfrm flipH="1">
            <a:off x="3626754" y="2807499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Approval</a:t>
            </a:r>
            <a:endParaRPr/>
          </a:p>
        </p:txBody>
      </p:sp>
      <p:pic>
        <p:nvPicPr>
          <p:cNvPr id="2263" name="Google Shape;2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88" y="4225625"/>
            <a:ext cx="844067" cy="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23"/>
          <p:cNvSpPr txBox="1">
            <a:spLocks noGrp="1"/>
          </p:cNvSpPr>
          <p:nvPr>
            <p:ph type="subTitle" idx="1"/>
          </p:nvPr>
        </p:nvSpPr>
        <p:spPr>
          <a:xfrm>
            <a:off x="698250" y="4591251"/>
            <a:ext cx="31575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Log in with Razer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269" name="Google Shape;2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50" y="724274"/>
            <a:ext cx="3579002" cy="35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23"/>
          <p:cNvSpPr txBox="1">
            <a:spLocks noGrp="1"/>
          </p:cNvSpPr>
          <p:nvPr>
            <p:ph type="title" idx="4294967295"/>
          </p:nvPr>
        </p:nvSpPr>
        <p:spPr>
          <a:xfrm>
            <a:off x="1866900" y="60175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Interface</a:t>
            </a:r>
            <a:endParaRPr/>
          </a:p>
        </p:txBody>
      </p:sp>
      <p:pic>
        <p:nvPicPr>
          <p:cNvPr id="2271" name="Google Shape;22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301" y="2769950"/>
            <a:ext cx="3002925" cy="18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23"/>
          <p:cNvSpPr txBox="1">
            <a:spLocks noGrp="1"/>
          </p:cNvSpPr>
          <p:nvPr>
            <p:ph type="subTitle" idx="1"/>
          </p:nvPr>
        </p:nvSpPr>
        <p:spPr>
          <a:xfrm>
            <a:off x="5264188" y="4644301"/>
            <a:ext cx="31575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Identity Verification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273" name="Google Shape;22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450" y="625375"/>
            <a:ext cx="3795011" cy="39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24"/>
          <p:cNvSpPr txBox="1">
            <a:spLocks noGrp="1"/>
          </p:cNvSpPr>
          <p:nvPr>
            <p:ph type="subTitle" idx="1"/>
          </p:nvPr>
        </p:nvSpPr>
        <p:spPr>
          <a:xfrm>
            <a:off x="4849275" y="4286451"/>
            <a:ext cx="31575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Account Opening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279" name="Google Shape;22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425" y="328013"/>
            <a:ext cx="4615073" cy="3860686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24"/>
          <p:cNvSpPr txBox="1">
            <a:spLocks noGrp="1"/>
          </p:cNvSpPr>
          <p:nvPr>
            <p:ph type="subTitle" idx="1"/>
          </p:nvPr>
        </p:nvSpPr>
        <p:spPr>
          <a:xfrm>
            <a:off x="639413" y="4290626"/>
            <a:ext cx="31575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Account Dashboard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281" name="Google Shape;22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38" y="328013"/>
            <a:ext cx="4061674" cy="40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25"/>
          <p:cNvSpPr txBox="1">
            <a:spLocks noGrp="1"/>
          </p:cNvSpPr>
          <p:nvPr>
            <p:ph type="subTitle" idx="1"/>
          </p:nvPr>
        </p:nvSpPr>
        <p:spPr>
          <a:xfrm>
            <a:off x="3050725" y="4435001"/>
            <a:ext cx="31575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 Slab Regular"/>
                <a:ea typeface="Roboto Slab Regular"/>
                <a:cs typeface="Roboto Slab Regular"/>
                <a:sym typeface="Roboto Slab Regular"/>
              </a:rPr>
              <a:t>Fund Transfer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287" name="Google Shape;2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86" y="332725"/>
            <a:ext cx="4393563" cy="368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325" y="860825"/>
            <a:ext cx="4185152" cy="35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26"/>
          <p:cNvSpPr txBox="1">
            <a:spLocks noGrp="1"/>
          </p:cNvSpPr>
          <p:nvPr>
            <p:ph type="title"/>
          </p:nvPr>
        </p:nvSpPr>
        <p:spPr>
          <a:xfrm>
            <a:off x="33763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</a:t>
            </a:r>
            <a:r>
              <a:rPr lang="es">
                <a:solidFill>
                  <a:srgbClr val="CC0000"/>
                </a:solidFill>
              </a:rPr>
              <a:t>Tech </a:t>
            </a:r>
            <a:r>
              <a:rPr lang="es"/>
              <a:t>Stack</a:t>
            </a:r>
            <a:endParaRPr/>
          </a:p>
        </p:txBody>
      </p:sp>
      <p:pic>
        <p:nvPicPr>
          <p:cNvPr id="2294" name="Google Shape;2294;p26"/>
          <p:cNvPicPr preferRelativeResize="0"/>
          <p:nvPr/>
        </p:nvPicPr>
        <p:blipFill rotWithShape="1">
          <a:blip r:embed="rId3">
            <a:alphaModFix/>
          </a:blip>
          <a:srcRect t="958" b="1184"/>
          <a:stretch/>
        </p:blipFill>
        <p:spPr>
          <a:xfrm>
            <a:off x="265600" y="476825"/>
            <a:ext cx="6370324" cy="44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27"/>
          <p:cNvSpPr txBox="1">
            <a:spLocks noGrp="1"/>
          </p:cNvSpPr>
          <p:nvPr>
            <p:ph type="title"/>
          </p:nvPr>
        </p:nvSpPr>
        <p:spPr>
          <a:xfrm>
            <a:off x="1445625" y="330150"/>
            <a:ext cx="73410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proposed </a:t>
            </a:r>
            <a:r>
              <a:rPr lang="es">
                <a:solidFill>
                  <a:srgbClr val="CC0000"/>
                </a:solidFill>
              </a:rPr>
              <a:t>layered </a:t>
            </a:r>
            <a:r>
              <a:rPr lang="es"/>
              <a:t>service oriented architecture</a:t>
            </a:r>
            <a:endParaRPr/>
          </a:p>
        </p:txBody>
      </p:sp>
      <p:pic>
        <p:nvPicPr>
          <p:cNvPr id="2300" name="Google Shape;2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988" y="918400"/>
            <a:ext cx="5966034" cy="40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axy Gradien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Office PowerPoint</Application>
  <PresentationFormat>On-screen Show (16:9)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Roboto Slab Regular</vt:lpstr>
      <vt:lpstr>Unica One</vt:lpstr>
      <vt:lpstr>Scope One</vt:lpstr>
      <vt:lpstr>Galaxy Gradient</vt:lpstr>
      <vt:lpstr>Razer Bank</vt:lpstr>
      <vt:lpstr>About us</vt:lpstr>
      <vt:lpstr>Problem Statement</vt:lpstr>
      <vt:lpstr>How can we do better?</vt:lpstr>
      <vt:lpstr>User Interface</vt:lpstr>
      <vt:lpstr>PowerPoint Presentation</vt:lpstr>
      <vt:lpstr>PowerPoint Presentation</vt:lpstr>
      <vt:lpstr>The Tech Stack</vt:lpstr>
      <vt:lpstr>proposed layered service oriented architecture</vt:lpstr>
      <vt:lpstr>Future extensions?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Razer Bank</dc:title>
  <cp:lastModifiedBy>yuxin goh</cp:lastModifiedBy>
  <cp:revision>1</cp:revision>
  <dcterms:modified xsi:type="dcterms:W3CDTF">2020-05-16T22:06:34Z</dcterms:modified>
</cp:coreProperties>
</file>